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63"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Lst>
  <p:sldSz cx="12192000" cy="6858000"/>
  <p:notesSz cx="6858000" cy="9144000"/>
  <p:embeddedFontLst>
    <p:embeddedFont>
      <p:font typeface="Museo Sans 300" panose="02000000000000000000" pitchFamily="50" charset="0"/>
      <p:regular r:id="rId20"/>
      <p:italic r:id="rId21"/>
    </p:embeddedFont>
    <p:embeddedFont>
      <p:font typeface="Work Sans Black" pitchFamily="50" charset="0"/>
      <p:bold r:id="rId22"/>
      <p:boldItalic r:id="rId23"/>
    </p:embeddedFont>
    <p:embeddedFont>
      <p:font typeface="Work Sans Light" pitchFamily="50"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61C38-131A-4618-A87B-A7855DB7A513}" v="65" dt="2025-01-29T18:28:46.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0" autoAdjust="0"/>
    <p:restoredTop sz="94604" autoAdjust="0"/>
  </p:normalViewPr>
  <p:slideViewPr>
    <p:cSldViewPr snapToGrid="0">
      <p:cViewPr varScale="1">
        <p:scale>
          <a:sx n="99" d="100"/>
          <a:sy n="99" d="100"/>
        </p:scale>
        <p:origin x="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6A3B0-5A35-422B-A0DB-4A2BB96CA59C}"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03CE0-FB8C-4DC4-82FC-060A80318272}" type="slidenum">
              <a:rPr lang="en-US" smtClean="0"/>
              <a:t>‹#›</a:t>
            </a:fld>
            <a:endParaRPr lang="en-US"/>
          </a:p>
        </p:txBody>
      </p:sp>
    </p:spTree>
    <p:extLst>
      <p:ext uri="{BB962C8B-B14F-4D97-AF65-F5344CB8AC3E}">
        <p14:creationId xmlns:p14="http://schemas.microsoft.com/office/powerpoint/2010/main" val="212115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white letters on a black background&#10;&#10;Description automatically generated">
            <a:extLst>
              <a:ext uri="{FF2B5EF4-FFF2-40B4-BE49-F238E27FC236}">
                <a16:creationId xmlns:a16="http://schemas.microsoft.com/office/drawing/2014/main" id="{F5038C32-5948-B977-A125-2727F0F11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8096" y="379986"/>
            <a:ext cx="1383863" cy="537123"/>
          </a:xfrm>
          <a:prstGeom prst="rect">
            <a:avLst/>
          </a:prstGeom>
        </p:spPr>
      </p:pic>
      <p:sp>
        <p:nvSpPr>
          <p:cNvPr id="6" name="Text Placeholder 5">
            <a:extLst>
              <a:ext uri="{FF2B5EF4-FFF2-40B4-BE49-F238E27FC236}">
                <a16:creationId xmlns:a16="http://schemas.microsoft.com/office/drawing/2014/main" id="{60DCC23D-8BA2-532E-F7DF-5DEDE93B5220}"/>
              </a:ext>
            </a:extLst>
          </p:cNvPr>
          <p:cNvSpPr>
            <a:spLocks noGrp="1"/>
          </p:cNvSpPr>
          <p:nvPr>
            <p:ph type="body" sz="quarter" idx="10" hasCustomPrompt="1"/>
          </p:nvPr>
        </p:nvSpPr>
        <p:spPr>
          <a:xfrm>
            <a:off x="787400" y="4913313"/>
            <a:ext cx="7831138" cy="971550"/>
          </a:xfrm>
          <a:prstGeom prst="rect">
            <a:avLst/>
          </a:prstGeom>
        </p:spPr>
        <p:txBody>
          <a:bodyPr/>
          <a:lstStyle>
            <a:lvl1pPr marL="0" indent="0">
              <a:lnSpc>
                <a:spcPct val="100000"/>
              </a:lnSpc>
              <a:spcBef>
                <a:spcPts val="0"/>
              </a:spcBef>
              <a:buNone/>
              <a:defRPr sz="1800">
                <a:solidFill>
                  <a:schemeClr val="bg1"/>
                </a:solidFill>
                <a:latin typeface="Museo Sans 300" panose="02000000000000000000" pitchFamily="50" charset="0"/>
              </a:defRPr>
            </a:lvl1pPr>
            <a:lvl2pPr>
              <a:defRPr>
                <a:solidFill>
                  <a:schemeClr val="bg1"/>
                </a:solidFill>
                <a:latin typeface="Museo Sans 300" panose="02000000000000000000" pitchFamily="50" charset="0"/>
              </a:defRPr>
            </a:lvl2pPr>
            <a:lvl3pPr>
              <a:defRPr>
                <a:solidFill>
                  <a:schemeClr val="bg1"/>
                </a:solidFill>
                <a:latin typeface="Museo Sans 300" panose="02000000000000000000" pitchFamily="50" charset="0"/>
              </a:defRPr>
            </a:lvl3pPr>
            <a:lvl4pPr>
              <a:defRPr>
                <a:solidFill>
                  <a:schemeClr val="bg1"/>
                </a:solidFill>
                <a:latin typeface="Museo Sans 300" panose="02000000000000000000" pitchFamily="50" charset="0"/>
              </a:defRPr>
            </a:lvl4pPr>
            <a:lvl5pPr>
              <a:defRPr>
                <a:solidFill>
                  <a:schemeClr val="bg1"/>
                </a:solidFill>
                <a:latin typeface="Museo Sans 300" panose="02000000000000000000" pitchFamily="50" charset="0"/>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MM.DD.YYYY, Presenter(s)</a:t>
            </a:r>
          </a:p>
        </p:txBody>
      </p:sp>
      <p:sp>
        <p:nvSpPr>
          <p:cNvPr id="5" name="Text Placeholder 4">
            <a:extLst>
              <a:ext uri="{FF2B5EF4-FFF2-40B4-BE49-F238E27FC236}">
                <a16:creationId xmlns:a16="http://schemas.microsoft.com/office/drawing/2014/main" id="{DE28E2D6-B0B5-346F-30AF-79FDD9CD19A3}"/>
              </a:ext>
            </a:extLst>
          </p:cNvPr>
          <p:cNvSpPr>
            <a:spLocks noGrp="1"/>
          </p:cNvSpPr>
          <p:nvPr>
            <p:ph type="body" sz="quarter" idx="11" hasCustomPrompt="1"/>
          </p:nvPr>
        </p:nvSpPr>
        <p:spPr>
          <a:xfrm>
            <a:off x="787400" y="2010072"/>
            <a:ext cx="7831138" cy="2859087"/>
          </a:xfrm>
          <a:prstGeom prst="rect">
            <a:avLst/>
          </a:prstGeom>
        </p:spPr>
        <p:txBody>
          <a:bodyPr anchor="ctr">
            <a:noAutofit/>
          </a:bodyPr>
          <a:lstStyle>
            <a:lvl1pPr marL="0" indent="0">
              <a:lnSpc>
                <a:spcPct val="100000"/>
              </a:lnSpc>
              <a:buNone/>
              <a:defRPr lang="en-US" sz="7200" dirty="0">
                <a:solidFill>
                  <a:schemeClr val="bg1"/>
                </a:solidFill>
                <a:latin typeface="Work Sans Light" pitchFamily="2" charset="77"/>
                <a:ea typeface="+mj-ea"/>
                <a:cs typeface="+mj-cs"/>
              </a:defRPr>
            </a:lvl1pPr>
          </a:lstStyle>
          <a:p>
            <a:pPr marL="857250" lvl="0" indent="-857250">
              <a:lnSpc>
                <a:spcPts val="7200"/>
              </a:lnSpc>
              <a:spcBef>
                <a:spcPct val="0"/>
              </a:spcBef>
            </a:pPr>
            <a:r>
              <a:rPr lang="en-US" dirty="0"/>
              <a:t>Title</a:t>
            </a:r>
          </a:p>
        </p:txBody>
      </p:sp>
    </p:spTree>
    <p:extLst>
      <p:ext uri="{BB962C8B-B14F-4D97-AF65-F5344CB8AC3E}">
        <p14:creationId xmlns:p14="http://schemas.microsoft.com/office/powerpoint/2010/main" val="331828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and Image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187978" y="645133"/>
            <a:ext cx="5032375" cy="5917592"/>
          </a:xfrm>
          <a:prstGeom prst="rect">
            <a:avLst/>
          </a:prstGeom>
        </p:spPr>
        <p:txBody>
          <a:bodyPr/>
          <a:lstStyle/>
          <a:p>
            <a:r>
              <a:rPr lang="en-US" dirty="0"/>
              <a:t>Image</a:t>
            </a:r>
          </a:p>
        </p:txBody>
      </p:sp>
      <p:sp>
        <p:nvSpPr>
          <p:cNvPr id="2" name="Title 9">
            <a:extLst>
              <a:ext uri="{FF2B5EF4-FFF2-40B4-BE49-F238E27FC236}">
                <a16:creationId xmlns:a16="http://schemas.microsoft.com/office/drawing/2014/main" id="{A8813D0B-3769-4D06-FD4B-931E3480DBD9}"/>
              </a:ext>
            </a:extLst>
          </p:cNvPr>
          <p:cNvSpPr>
            <a:spLocks noGrp="1"/>
          </p:cNvSpPr>
          <p:nvPr>
            <p:ph type="title" hasCustomPrompt="1"/>
          </p:nvPr>
        </p:nvSpPr>
        <p:spPr>
          <a:xfrm>
            <a:off x="5462953" y="645133"/>
            <a:ext cx="6541069" cy="1325563"/>
          </a:xfrm>
          <a:prstGeom prst="rect">
            <a:avLst/>
          </a:prstGeom>
        </p:spPr>
        <p:txBody>
          <a:bodyPr/>
          <a:lstStyle>
            <a:lvl1pPr>
              <a:defRPr lang="en-US" sz="4000">
                <a:solidFill>
                  <a:schemeClr val="accent1"/>
                </a:solidFill>
                <a:latin typeface="Work Sans Light" pitchFamily="50"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800" dirty="0">
                <a:solidFill>
                  <a:srgbClr val="0F3759"/>
                </a:solidFill>
                <a:latin typeface="Work Sans Light" pitchFamily="2" charset="77"/>
              </a:rPr>
              <a:t>Headline copy and image.</a:t>
            </a:r>
            <a:endParaRPr lang="en-US" dirty="0"/>
          </a:p>
        </p:txBody>
      </p:sp>
      <p:sp>
        <p:nvSpPr>
          <p:cNvPr id="4" name="Content Placeholder 13">
            <a:extLst>
              <a:ext uri="{FF2B5EF4-FFF2-40B4-BE49-F238E27FC236}">
                <a16:creationId xmlns:a16="http://schemas.microsoft.com/office/drawing/2014/main" id="{13CE309D-AE4E-37CF-675A-D9B4684481AD}"/>
              </a:ext>
            </a:extLst>
          </p:cNvPr>
          <p:cNvSpPr>
            <a:spLocks noGrp="1"/>
          </p:cNvSpPr>
          <p:nvPr>
            <p:ph sz="quarter" idx="11"/>
          </p:nvPr>
        </p:nvSpPr>
        <p:spPr>
          <a:xfrm>
            <a:off x="5457091" y="2391508"/>
            <a:ext cx="6541069" cy="4171217"/>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45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37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268FA1C6-8CCE-A3EC-43CB-3A6A085373AB}"/>
              </a:ext>
            </a:extLst>
          </p:cNvPr>
          <p:cNvSpPr>
            <a:spLocks noGrp="1"/>
          </p:cNvSpPr>
          <p:nvPr>
            <p:ph type="title" hasCustomPrompt="1"/>
          </p:nvPr>
        </p:nvSpPr>
        <p:spPr>
          <a:xfrm>
            <a:off x="650632" y="646479"/>
            <a:ext cx="6119446"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r>
              <a:rPr lang="en-US" sz="4800" dirty="0">
                <a:solidFill>
                  <a:srgbClr val="0F3759"/>
                </a:solidFill>
                <a:latin typeface="Work Sans Light" pitchFamily="2" charset="77"/>
              </a:rPr>
              <a:t>Questions?</a:t>
            </a:r>
            <a:br>
              <a:rPr lang="en-US" sz="4800" dirty="0">
                <a:solidFill>
                  <a:srgbClr val="0F3759"/>
                </a:solidFill>
                <a:latin typeface="Work Sans Light" pitchFamily="2" charset="77"/>
              </a:rPr>
            </a:br>
            <a:r>
              <a:rPr lang="en-US" sz="4800" dirty="0">
                <a:solidFill>
                  <a:srgbClr val="0F3759"/>
                </a:solidFill>
                <a:latin typeface="Work Sans Light" pitchFamily="2" charset="77"/>
              </a:rPr>
              <a:t>Contact us.</a:t>
            </a:r>
          </a:p>
        </p:txBody>
      </p:sp>
      <p:sp>
        <p:nvSpPr>
          <p:cNvPr id="5" name="Picture Placeholder 2">
            <a:extLst>
              <a:ext uri="{FF2B5EF4-FFF2-40B4-BE49-F238E27FC236}">
                <a16:creationId xmlns:a16="http://schemas.microsoft.com/office/drawing/2014/main" id="{F1A3DDEC-A5BA-E167-1630-BA98628B9FA3}"/>
              </a:ext>
            </a:extLst>
          </p:cNvPr>
          <p:cNvSpPr>
            <a:spLocks noGrp="1"/>
          </p:cNvSpPr>
          <p:nvPr>
            <p:ph type="pic" sz="quarter" idx="10" hasCustomPrompt="1"/>
          </p:nvPr>
        </p:nvSpPr>
        <p:spPr>
          <a:xfrm>
            <a:off x="6983413" y="785813"/>
            <a:ext cx="5032375" cy="5776912"/>
          </a:xfrm>
          <a:prstGeom prst="rect">
            <a:avLst/>
          </a:prstGeom>
        </p:spPr>
        <p:txBody>
          <a:bodyPr/>
          <a:lstStyle/>
          <a:p>
            <a:r>
              <a:rPr lang="en-US" dirty="0"/>
              <a:t>Image</a:t>
            </a:r>
          </a:p>
        </p:txBody>
      </p:sp>
      <p:pic>
        <p:nvPicPr>
          <p:cNvPr id="6" name="Graphic 5">
            <a:extLst>
              <a:ext uri="{FF2B5EF4-FFF2-40B4-BE49-F238E27FC236}">
                <a16:creationId xmlns:a16="http://schemas.microsoft.com/office/drawing/2014/main" id="{F78B00B4-763E-F042-15B7-F7C667BE5C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8095" y="2561978"/>
            <a:ext cx="626713" cy="626713"/>
          </a:xfrm>
          <a:prstGeom prst="rect">
            <a:avLst/>
          </a:prstGeom>
        </p:spPr>
      </p:pic>
      <p:pic>
        <p:nvPicPr>
          <p:cNvPr id="7" name="Graphic 6">
            <a:extLst>
              <a:ext uri="{FF2B5EF4-FFF2-40B4-BE49-F238E27FC236}">
                <a16:creationId xmlns:a16="http://schemas.microsoft.com/office/drawing/2014/main" id="{D152EA3F-7189-3920-F02D-C812E2F89E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8095" y="3826798"/>
            <a:ext cx="625553" cy="625553"/>
          </a:xfrm>
          <a:prstGeom prst="rect">
            <a:avLst/>
          </a:prstGeom>
        </p:spPr>
      </p:pic>
      <p:sp>
        <p:nvSpPr>
          <p:cNvPr id="11" name="Text Placeholder 10">
            <a:extLst>
              <a:ext uri="{FF2B5EF4-FFF2-40B4-BE49-F238E27FC236}">
                <a16:creationId xmlns:a16="http://schemas.microsoft.com/office/drawing/2014/main" id="{4A42CFFA-DB8F-690F-9C5B-E3B727E747AD}"/>
              </a:ext>
            </a:extLst>
          </p:cNvPr>
          <p:cNvSpPr>
            <a:spLocks noGrp="1"/>
          </p:cNvSpPr>
          <p:nvPr>
            <p:ph type="body" sz="quarter" idx="12" hasCustomPrompt="1"/>
          </p:nvPr>
        </p:nvSpPr>
        <p:spPr>
          <a:xfrm>
            <a:off x="1628774" y="2488778"/>
            <a:ext cx="5141913" cy="773113"/>
          </a:xfrm>
          <a:prstGeom prst="rect">
            <a:avLst/>
          </a:prstGeom>
        </p:spPr>
        <p:txBody>
          <a:bodyPr anchor="ctr" anchorCtr="0"/>
          <a:lstStyle>
            <a:lvl1pPr marL="0" indent="0">
              <a:spcBef>
                <a:spcPts val="600"/>
              </a:spcBef>
              <a:buNone/>
              <a:defRPr sz="2000"/>
            </a:lvl1pPr>
          </a:lstStyle>
          <a:p>
            <a:pPr lvl="0"/>
            <a:r>
              <a:rPr lang="en-US" dirty="0"/>
              <a:t>Email Address(es)</a:t>
            </a:r>
          </a:p>
        </p:txBody>
      </p:sp>
      <p:sp>
        <p:nvSpPr>
          <p:cNvPr id="12" name="Text Placeholder 10">
            <a:extLst>
              <a:ext uri="{FF2B5EF4-FFF2-40B4-BE49-F238E27FC236}">
                <a16:creationId xmlns:a16="http://schemas.microsoft.com/office/drawing/2014/main" id="{55F231B1-B009-2CC2-7EDC-F6DBC9503E37}"/>
              </a:ext>
            </a:extLst>
          </p:cNvPr>
          <p:cNvSpPr>
            <a:spLocks noGrp="1"/>
          </p:cNvSpPr>
          <p:nvPr>
            <p:ph type="body" sz="quarter" idx="13" hasCustomPrompt="1"/>
          </p:nvPr>
        </p:nvSpPr>
        <p:spPr>
          <a:xfrm>
            <a:off x="1628773" y="3753018"/>
            <a:ext cx="5141913" cy="773113"/>
          </a:xfrm>
          <a:prstGeom prst="rect">
            <a:avLst/>
          </a:prstGeom>
        </p:spPr>
        <p:txBody>
          <a:bodyPr anchor="ctr" anchorCtr="0"/>
          <a:lstStyle>
            <a:lvl1pPr marL="0" indent="0">
              <a:spcBef>
                <a:spcPts val="600"/>
              </a:spcBef>
              <a:buNone/>
              <a:defRPr sz="2000"/>
            </a:lvl1pPr>
          </a:lstStyle>
          <a:p>
            <a:pPr lvl="0"/>
            <a:r>
              <a:rPr lang="en-US" dirty="0"/>
              <a:t>Website(s)</a:t>
            </a:r>
          </a:p>
        </p:txBody>
      </p:sp>
    </p:spTree>
    <p:extLst>
      <p:ext uri="{BB962C8B-B14F-4D97-AF65-F5344CB8AC3E}">
        <p14:creationId xmlns:p14="http://schemas.microsoft.com/office/powerpoint/2010/main" val="200735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BC63A77-AE8B-27F6-F3A5-C8E59B58EA56}"/>
              </a:ext>
            </a:extLst>
          </p:cNvPr>
          <p:cNvSpPr>
            <a:spLocks noGrp="1"/>
          </p:cNvSpPr>
          <p:nvPr>
            <p:ph type="chart" sz="quarter" idx="10"/>
          </p:nvPr>
        </p:nvSpPr>
        <p:spPr>
          <a:xfrm>
            <a:off x="176212" y="741363"/>
            <a:ext cx="11839575" cy="5851525"/>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2962117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E1EA597-6D84-D586-8949-72592213E4B9}"/>
              </a:ext>
            </a:extLst>
          </p:cNvPr>
          <p:cNvSpPr>
            <a:spLocks noGrp="1"/>
          </p:cNvSpPr>
          <p:nvPr>
            <p:ph type="tbl" sz="quarter" idx="11"/>
          </p:nvPr>
        </p:nvSpPr>
        <p:spPr>
          <a:xfrm>
            <a:off x="166687" y="741564"/>
            <a:ext cx="11858625" cy="5861050"/>
          </a:xfrm>
          <a:prstGeom prst="rect">
            <a:avLst/>
          </a:prstGeom>
        </p:spPr>
        <p:txBody>
          <a:bodyPr/>
          <a:lstStyle/>
          <a:p>
            <a:r>
              <a:rPr lang="en-US"/>
              <a:t>Click icon to add table</a:t>
            </a:r>
            <a:endParaRPr lang="en-US" dirty="0"/>
          </a:p>
        </p:txBody>
      </p:sp>
    </p:spTree>
    <p:extLst>
      <p:ext uri="{BB962C8B-B14F-4D97-AF65-F5344CB8AC3E}">
        <p14:creationId xmlns:p14="http://schemas.microsoft.com/office/powerpoint/2010/main" val="350438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EA67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letters on a black background&#10;&#10;Description automatically generated">
            <a:extLst>
              <a:ext uri="{FF2B5EF4-FFF2-40B4-BE49-F238E27FC236}">
                <a16:creationId xmlns:a16="http://schemas.microsoft.com/office/drawing/2014/main" id="{AE57E858-8989-0F2F-7066-145ABB0E992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8096" y="379986"/>
            <a:ext cx="1383863" cy="537123"/>
          </a:xfrm>
          <a:prstGeom prst="rect">
            <a:avLst/>
          </a:prstGeom>
        </p:spPr>
      </p:pic>
      <p:sp>
        <p:nvSpPr>
          <p:cNvPr id="3" name="TextBox 2">
            <a:extLst>
              <a:ext uri="{FF2B5EF4-FFF2-40B4-BE49-F238E27FC236}">
                <a16:creationId xmlns:a16="http://schemas.microsoft.com/office/drawing/2014/main" id="{1375CB1B-0505-39EB-5489-E9F59C8E1BBA}"/>
              </a:ext>
            </a:extLst>
          </p:cNvPr>
          <p:cNvSpPr txBox="1"/>
          <p:nvPr userDrawn="1"/>
        </p:nvSpPr>
        <p:spPr>
          <a:xfrm>
            <a:off x="1602044" y="2861704"/>
            <a:ext cx="8987910" cy="1440779"/>
          </a:xfrm>
          <a:prstGeom prst="rect">
            <a:avLst/>
          </a:prstGeom>
          <a:noFill/>
        </p:spPr>
        <p:txBody>
          <a:bodyPr wrap="none" rtlCol="0">
            <a:spAutoFit/>
          </a:bodyPr>
          <a:lstStyle/>
          <a:p>
            <a:pPr algn="ctr">
              <a:lnSpc>
                <a:spcPct val="150000"/>
              </a:lnSpc>
            </a:pPr>
            <a:r>
              <a:rPr lang="en-US" sz="1500" b="1" dirty="0">
                <a:solidFill>
                  <a:schemeClr val="bg1"/>
                </a:solidFill>
                <a:effectLst/>
              </a:rPr>
              <a:t>©</a:t>
            </a:r>
            <a:r>
              <a:rPr lang="en-US" sz="1500" b="1" dirty="0">
                <a:solidFill>
                  <a:schemeClr val="bg1"/>
                </a:solidFill>
              </a:rPr>
              <a:t> 2025 American Academy of Family Physicians. All rights reserved.</a:t>
            </a:r>
          </a:p>
          <a:p>
            <a:pPr algn="ctr">
              <a:lnSpc>
                <a:spcPct val="150000"/>
              </a:lnSpc>
            </a:pPr>
            <a:r>
              <a:rPr lang="en-US" sz="1500" dirty="0">
                <a:solidFill>
                  <a:schemeClr val="bg1"/>
                </a:solidFill>
              </a:rPr>
              <a:t>All materials/content herein are protected by copyright and are for the sole, personal use of the user.</a:t>
            </a:r>
          </a:p>
          <a:p>
            <a:pPr algn="ctr">
              <a:lnSpc>
                <a:spcPct val="150000"/>
              </a:lnSpc>
            </a:pPr>
            <a:r>
              <a:rPr lang="en-US" sz="1500" dirty="0">
                <a:solidFill>
                  <a:schemeClr val="bg1"/>
                </a:solidFill>
              </a:rPr>
              <a:t>No part of the materials/content may be copied, duplicated, distributed or retransmitted </a:t>
            </a:r>
          </a:p>
          <a:p>
            <a:pPr algn="ctr">
              <a:lnSpc>
                <a:spcPct val="150000"/>
              </a:lnSpc>
            </a:pPr>
            <a:r>
              <a:rPr lang="en-US" sz="1500" dirty="0">
                <a:solidFill>
                  <a:schemeClr val="bg1"/>
                </a:solidFill>
              </a:rPr>
              <a:t>In any form or medium without the prior permission of the applicable copyright owner.</a:t>
            </a:r>
          </a:p>
        </p:txBody>
      </p:sp>
    </p:spTree>
    <p:extLst>
      <p:ext uri="{BB962C8B-B14F-4D97-AF65-F5344CB8AC3E}">
        <p14:creationId xmlns:p14="http://schemas.microsoft.com/office/powerpoint/2010/main" val="2322922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white letters on a black background&#10;&#10;Description automatically generated">
            <a:extLst>
              <a:ext uri="{FF2B5EF4-FFF2-40B4-BE49-F238E27FC236}">
                <a16:creationId xmlns:a16="http://schemas.microsoft.com/office/drawing/2014/main" id="{F5038C32-5948-B977-A125-2727F0F11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8096" y="379986"/>
            <a:ext cx="1383863" cy="537123"/>
          </a:xfrm>
          <a:prstGeom prst="rect">
            <a:avLst/>
          </a:prstGeom>
        </p:spPr>
      </p:pic>
      <p:sp>
        <p:nvSpPr>
          <p:cNvPr id="2" name="Title 1">
            <a:extLst>
              <a:ext uri="{FF2B5EF4-FFF2-40B4-BE49-F238E27FC236}">
                <a16:creationId xmlns:a16="http://schemas.microsoft.com/office/drawing/2014/main" id="{613D48E2-F689-0A99-17A9-F14D5989870F}"/>
              </a:ext>
            </a:extLst>
          </p:cNvPr>
          <p:cNvSpPr>
            <a:spLocks noGrp="1"/>
          </p:cNvSpPr>
          <p:nvPr>
            <p:ph type="ctrTitle" idx="4294967295" hasCustomPrompt="1"/>
          </p:nvPr>
        </p:nvSpPr>
        <p:spPr>
          <a:xfrm>
            <a:off x="788096" y="2010072"/>
            <a:ext cx="7830610" cy="2782111"/>
          </a:xfrm>
          <a:prstGeom prst="rect">
            <a:avLst/>
          </a:prstGeom>
        </p:spPr>
        <p:txBody>
          <a:bodyPr anchor="ctr">
            <a:noAutofit/>
          </a:bodyPr>
          <a:lstStyle>
            <a:lvl1pPr>
              <a:defRPr/>
            </a:lvl1pPr>
          </a:lstStyle>
          <a:p>
            <a:pPr algn="l">
              <a:lnSpc>
                <a:spcPts val="7200"/>
              </a:lnSpc>
            </a:pPr>
            <a:r>
              <a:rPr lang="en-US" sz="7200" dirty="0">
                <a:solidFill>
                  <a:schemeClr val="bg1"/>
                </a:solidFill>
                <a:latin typeface="Work Sans Light" pitchFamily="2" charset="77"/>
              </a:rPr>
              <a:t>Thank you</a:t>
            </a:r>
          </a:p>
        </p:txBody>
      </p:sp>
    </p:spTree>
    <p:extLst>
      <p:ext uri="{BB962C8B-B14F-4D97-AF65-F5344CB8AC3E}">
        <p14:creationId xmlns:p14="http://schemas.microsoft.com/office/powerpoint/2010/main" val="91416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Divider">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EA67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22D0C9A-AE60-3600-E942-3AD03C6D04CF}"/>
              </a:ext>
            </a:extLst>
          </p:cNvPr>
          <p:cNvSpPr>
            <a:spLocks noGrp="1"/>
          </p:cNvSpPr>
          <p:nvPr>
            <p:ph type="body" sz="quarter" idx="10" hasCustomPrompt="1"/>
          </p:nvPr>
        </p:nvSpPr>
        <p:spPr>
          <a:xfrm>
            <a:off x="792476" y="1975635"/>
            <a:ext cx="7827264" cy="2779776"/>
          </a:xfrm>
          <a:prstGeom prst="rect">
            <a:avLst/>
          </a:prstGeom>
        </p:spPr>
        <p:txBody>
          <a:bodyPr anchor="ctr" anchorCtr="0"/>
          <a:lstStyle>
            <a:lvl1pPr marL="0" indent="0">
              <a:lnSpc>
                <a:spcPct val="100000"/>
              </a:lnSpc>
              <a:spcBef>
                <a:spcPts val="1200"/>
              </a:spcBef>
              <a:buNone/>
              <a:defRPr sz="5400">
                <a:solidFill>
                  <a:schemeClr val="bg1"/>
                </a:solidFill>
                <a:latin typeface="Work Sans Light"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pic>
        <p:nvPicPr>
          <p:cNvPr id="2" name="Picture 1" descr="A white letters on a black background&#10;&#10;Description automatically generated">
            <a:extLst>
              <a:ext uri="{FF2B5EF4-FFF2-40B4-BE49-F238E27FC236}">
                <a16:creationId xmlns:a16="http://schemas.microsoft.com/office/drawing/2014/main" id="{AE57E858-8989-0F2F-7066-145ABB0E992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8096" y="379986"/>
            <a:ext cx="1383863" cy="537123"/>
          </a:xfrm>
          <a:prstGeom prst="rect">
            <a:avLst/>
          </a:prstGeom>
        </p:spPr>
      </p:pic>
    </p:spTree>
    <p:extLst>
      <p:ext uri="{BB962C8B-B14F-4D97-AF65-F5344CB8AC3E}">
        <p14:creationId xmlns:p14="http://schemas.microsoft.com/office/powerpoint/2010/main" val="257430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53F883B-3188-D530-28F9-CA98B3527F85}"/>
              </a:ext>
            </a:extLst>
          </p:cNvPr>
          <p:cNvSpPr>
            <a:spLocks noGrp="1"/>
          </p:cNvSpPr>
          <p:nvPr>
            <p:ph sz="quarter" idx="10" hasCustomPrompt="1"/>
          </p:nvPr>
        </p:nvSpPr>
        <p:spPr>
          <a:xfrm>
            <a:off x="1153668" y="1336675"/>
            <a:ext cx="9884664" cy="3986784"/>
          </a:xfrm>
          <a:prstGeom prst="rect">
            <a:avLst/>
          </a:prstGeom>
        </p:spPr>
        <p:txBody>
          <a:bodyPr/>
          <a:lstStyle>
            <a:lvl1pPr marL="0" indent="0">
              <a:lnSpc>
                <a:spcPct val="100000"/>
              </a:lnSpc>
              <a:spcBef>
                <a:spcPts val="0"/>
              </a:spcBef>
              <a:buNone/>
              <a:defRPr sz="4800">
                <a:solidFill>
                  <a:schemeClr val="accent1"/>
                </a:solidFill>
                <a:latin typeface="Work Sans Light" pitchFamily="50" charset="0"/>
              </a:defRPr>
            </a:lvl1pPr>
            <a:lvl2pPr indent="0">
              <a:lnSpc>
                <a:spcPct val="100000"/>
              </a:lnSpc>
              <a:spcBef>
                <a:spcPts val="0"/>
              </a:spcBef>
              <a:buNone/>
              <a:defRPr/>
            </a:lvl2pPr>
            <a:lvl3pPr indent="0">
              <a:lnSpc>
                <a:spcPct val="100000"/>
              </a:lnSpc>
              <a:spcBef>
                <a:spcPts val="0"/>
              </a:spcBef>
              <a:buNone/>
              <a:defRPr/>
            </a:lvl3pPr>
            <a:lvl4pPr indent="0">
              <a:lnSpc>
                <a:spcPct val="100000"/>
              </a:lnSpc>
              <a:spcBef>
                <a:spcPts val="0"/>
              </a:spcBef>
              <a:buNone/>
              <a:defRPr/>
            </a:lvl4pPr>
            <a:lvl5pPr indent="0">
              <a:lnSpc>
                <a:spcPct val="100000"/>
              </a:lnSpc>
              <a:spcBef>
                <a:spcPts val="0"/>
              </a:spcBef>
              <a:buNone/>
              <a:defRPr/>
            </a:lvl5pPr>
          </a:lstStyle>
          <a:p>
            <a:pPr lvl="0"/>
            <a:r>
              <a:rPr lang="en-US" dirty="0"/>
              <a:t>Large text, perfect for an impactful statement, like the primary objective of your presentation.</a:t>
            </a:r>
          </a:p>
        </p:txBody>
      </p:sp>
    </p:spTree>
    <p:extLst>
      <p:ext uri="{BB962C8B-B14F-4D97-AF65-F5344CB8AC3E}">
        <p14:creationId xmlns:p14="http://schemas.microsoft.com/office/powerpoint/2010/main" val="323071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pPr marL="0" lvl="0" indent="0">
              <a:lnSpc>
                <a:spcPct val="100000"/>
              </a:lnSpc>
              <a:spcBef>
                <a:spcPts val="0"/>
              </a:spcBef>
              <a:buFont typeface="Arial" panose="020B0604020202020204" pitchFamily="34" charset="0"/>
            </a:pPr>
            <a:r>
              <a:rPr lang="en-US" dirty="0"/>
              <a:t>Title</a:t>
            </a:r>
          </a:p>
        </p:txBody>
      </p:sp>
      <p:sp>
        <p:nvSpPr>
          <p:cNvPr id="14" name="Content Placeholder 13">
            <a:extLst>
              <a:ext uri="{FF2B5EF4-FFF2-40B4-BE49-F238E27FC236}">
                <a16:creationId xmlns:a16="http://schemas.microsoft.com/office/drawing/2014/main" id="{FFF604A6-8275-48CE-9E56-421BD17B283A}"/>
              </a:ext>
            </a:extLst>
          </p:cNvPr>
          <p:cNvSpPr>
            <a:spLocks noGrp="1"/>
          </p:cNvSpPr>
          <p:nvPr>
            <p:ph sz="quarter" idx="10"/>
          </p:nvPr>
        </p:nvSpPr>
        <p:spPr>
          <a:xfrm>
            <a:off x="838200" y="2145323"/>
            <a:ext cx="10515600" cy="4325327"/>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839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 Callou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800" dirty="0">
                <a:solidFill>
                  <a:srgbClr val="0F3759"/>
                </a:solidFill>
                <a:latin typeface="Work Sans Light" pitchFamily="2" charset="77"/>
              </a:rPr>
              <a:t>Headline for stat callout slide.</a:t>
            </a:r>
            <a:endParaRPr lang="en-US" dirty="0"/>
          </a:p>
        </p:txBody>
      </p:sp>
      <p:sp>
        <p:nvSpPr>
          <p:cNvPr id="5" name="Text Placeholder 4">
            <a:extLst>
              <a:ext uri="{FF2B5EF4-FFF2-40B4-BE49-F238E27FC236}">
                <a16:creationId xmlns:a16="http://schemas.microsoft.com/office/drawing/2014/main" id="{C917FAE4-961C-F233-0ED8-02D82BA52A73}"/>
              </a:ext>
            </a:extLst>
          </p:cNvPr>
          <p:cNvSpPr>
            <a:spLocks noGrp="1"/>
          </p:cNvSpPr>
          <p:nvPr>
            <p:ph type="body" sz="quarter" idx="13" hasCustomPrompt="1"/>
          </p:nvPr>
        </p:nvSpPr>
        <p:spPr>
          <a:xfrm>
            <a:off x="4971288" y="3762494"/>
            <a:ext cx="2249488" cy="668825"/>
          </a:xfrm>
          <a:prstGeom prst="rect">
            <a:avLst/>
          </a:prstGeom>
        </p:spPr>
        <p:txBody>
          <a:bodyPr/>
          <a:lstStyle>
            <a:lvl1pPr marL="0" indent="0" algn="ctr">
              <a:buNone/>
              <a:defRPr lang="en-US" sz="2000" b="1" kern="1200" dirty="0" smtClean="0">
                <a:solidFill>
                  <a:srgbClr val="0F3759"/>
                </a:solidFill>
                <a:latin typeface="Work Sans Black"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a:t>
            </a:r>
          </a:p>
        </p:txBody>
      </p:sp>
      <p:sp>
        <p:nvSpPr>
          <p:cNvPr id="6" name="Text Placeholder 4">
            <a:extLst>
              <a:ext uri="{FF2B5EF4-FFF2-40B4-BE49-F238E27FC236}">
                <a16:creationId xmlns:a16="http://schemas.microsoft.com/office/drawing/2014/main" id="{1457D8D1-362D-91F1-777C-C1774ABE9696}"/>
              </a:ext>
            </a:extLst>
          </p:cNvPr>
          <p:cNvSpPr>
            <a:spLocks noGrp="1"/>
          </p:cNvSpPr>
          <p:nvPr>
            <p:ph type="body" sz="quarter" idx="14" hasCustomPrompt="1"/>
          </p:nvPr>
        </p:nvSpPr>
        <p:spPr>
          <a:xfrm>
            <a:off x="1189831" y="3762494"/>
            <a:ext cx="2249488" cy="668825"/>
          </a:xfrm>
          <a:prstGeom prst="rect">
            <a:avLst/>
          </a:prstGeom>
        </p:spPr>
        <p:txBody>
          <a:bodyPr/>
          <a:lstStyle>
            <a:lvl1pPr marL="0" indent="0" algn="ctr">
              <a:buNone/>
              <a:defRPr lang="en-US" sz="2000" b="1" kern="1200" dirty="0" smtClean="0">
                <a:solidFill>
                  <a:srgbClr val="0F3759"/>
                </a:solidFill>
                <a:latin typeface="Work Sans Black"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a:t>
            </a:r>
          </a:p>
        </p:txBody>
      </p:sp>
      <p:sp>
        <p:nvSpPr>
          <p:cNvPr id="7" name="Text Placeholder 4">
            <a:extLst>
              <a:ext uri="{FF2B5EF4-FFF2-40B4-BE49-F238E27FC236}">
                <a16:creationId xmlns:a16="http://schemas.microsoft.com/office/drawing/2014/main" id="{992D20B0-0667-3551-0F7B-DB082C604CA9}"/>
              </a:ext>
            </a:extLst>
          </p:cNvPr>
          <p:cNvSpPr>
            <a:spLocks noGrp="1"/>
          </p:cNvSpPr>
          <p:nvPr>
            <p:ph type="body" sz="quarter" idx="15" hasCustomPrompt="1"/>
          </p:nvPr>
        </p:nvSpPr>
        <p:spPr>
          <a:xfrm>
            <a:off x="8752681" y="3762494"/>
            <a:ext cx="2249488" cy="668825"/>
          </a:xfrm>
          <a:prstGeom prst="rect">
            <a:avLst/>
          </a:prstGeom>
        </p:spPr>
        <p:txBody>
          <a:bodyPr/>
          <a:lstStyle>
            <a:lvl1pPr marL="0" indent="0" algn="ctr">
              <a:buNone/>
              <a:defRPr lang="en-US" sz="2000" b="1" kern="1200" dirty="0" smtClean="0">
                <a:solidFill>
                  <a:srgbClr val="0F3759"/>
                </a:solidFill>
                <a:latin typeface="Work Sans Black"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a:t>
            </a:r>
          </a:p>
        </p:txBody>
      </p:sp>
      <p:sp>
        <p:nvSpPr>
          <p:cNvPr id="8" name="Text Placeholder 4">
            <a:extLst>
              <a:ext uri="{FF2B5EF4-FFF2-40B4-BE49-F238E27FC236}">
                <a16:creationId xmlns:a16="http://schemas.microsoft.com/office/drawing/2014/main" id="{04BC67D2-3BF0-1212-41DF-F75A771A7CE7}"/>
              </a:ext>
            </a:extLst>
          </p:cNvPr>
          <p:cNvSpPr>
            <a:spLocks noGrp="1"/>
          </p:cNvSpPr>
          <p:nvPr>
            <p:ph type="body" sz="quarter" idx="16" hasCustomPrompt="1"/>
          </p:nvPr>
        </p:nvSpPr>
        <p:spPr>
          <a:xfrm>
            <a:off x="4971288" y="4519241"/>
            <a:ext cx="2249488" cy="1437111"/>
          </a:xfrm>
          <a:prstGeom prst="rect">
            <a:avLst/>
          </a:prstGeom>
        </p:spPr>
        <p:txBody>
          <a:bodyPr/>
          <a:lstStyle>
            <a:lvl1pPr marL="0" indent="0" algn="ctr">
              <a:buNone/>
              <a:defRPr lang="en-US" sz="1800" kern="1200" dirty="0" smtClean="0">
                <a:solidFill>
                  <a:srgbClr val="0F3759"/>
                </a:solidFill>
                <a:latin typeface="Work Sans Light"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Supporting copy for subhead and statistic above</a:t>
            </a:r>
          </a:p>
        </p:txBody>
      </p:sp>
      <p:sp>
        <p:nvSpPr>
          <p:cNvPr id="9" name="Text Placeholder 4">
            <a:extLst>
              <a:ext uri="{FF2B5EF4-FFF2-40B4-BE49-F238E27FC236}">
                <a16:creationId xmlns:a16="http://schemas.microsoft.com/office/drawing/2014/main" id="{D7392698-A862-0652-2101-9C3DCDBB50C9}"/>
              </a:ext>
            </a:extLst>
          </p:cNvPr>
          <p:cNvSpPr>
            <a:spLocks noGrp="1"/>
          </p:cNvSpPr>
          <p:nvPr>
            <p:ph type="body" sz="quarter" idx="17" hasCustomPrompt="1"/>
          </p:nvPr>
        </p:nvSpPr>
        <p:spPr>
          <a:xfrm>
            <a:off x="1189831" y="4519241"/>
            <a:ext cx="2249488" cy="1437111"/>
          </a:xfrm>
          <a:prstGeom prst="rect">
            <a:avLst/>
          </a:prstGeom>
        </p:spPr>
        <p:txBody>
          <a:bodyPr/>
          <a:lstStyle>
            <a:lvl1pPr marL="0" indent="0" algn="ctr">
              <a:buNone/>
              <a:defRPr lang="en-US" sz="1800" kern="1200" dirty="0" smtClean="0">
                <a:solidFill>
                  <a:srgbClr val="0F3759"/>
                </a:solidFill>
                <a:latin typeface="Work Sans Light"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Supporting copy for subhead and statistic above</a:t>
            </a:r>
          </a:p>
        </p:txBody>
      </p:sp>
      <p:sp>
        <p:nvSpPr>
          <p:cNvPr id="11" name="Text Placeholder 4">
            <a:extLst>
              <a:ext uri="{FF2B5EF4-FFF2-40B4-BE49-F238E27FC236}">
                <a16:creationId xmlns:a16="http://schemas.microsoft.com/office/drawing/2014/main" id="{E0CC59C3-4545-BB2D-D595-64EC8283827D}"/>
              </a:ext>
            </a:extLst>
          </p:cNvPr>
          <p:cNvSpPr>
            <a:spLocks noGrp="1"/>
          </p:cNvSpPr>
          <p:nvPr>
            <p:ph type="body" sz="quarter" idx="18" hasCustomPrompt="1"/>
          </p:nvPr>
        </p:nvSpPr>
        <p:spPr>
          <a:xfrm>
            <a:off x="8752617" y="4519241"/>
            <a:ext cx="2249488" cy="1437111"/>
          </a:xfrm>
          <a:prstGeom prst="rect">
            <a:avLst/>
          </a:prstGeom>
        </p:spPr>
        <p:txBody>
          <a:bodyPr/>
          <a:lstStyle>
            <a:lvl1pPr marL="0" indent="0" algn="ctr">
              <a:buNone/>
              <a:defRPr lang="en-US" sz="1800" kern="1200" dirty="0" smtClean="0">
                <a:solidFill>
                  <a:srgbClr val="0F3759"/>
                </a:solidFill>
                <a:latin typeface="Work Sans Light"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Supporting copy for subhead and statistic above</a:t>
            </a:r>
          </a:p>
        </p:txBody>
      </p:sp>
      <p:sp>
        <p:nvSpPr>
          <p:cNvPr id="12" name="Text Placeholder 4">
            <a:extLst>
              <a:ext uri="{FF2B5EF4-FFF2-40B4-BE49-F238E27FC236}">
                <a16:creationId xmlns:a16="http://schemas.microsoft.com/office/drawing/2014/main" id="{249552EA-B735-5F73-FB8D-E373CC8B37B4}"/>
              </a:ext>
            </a:extLst>
          </p:cNvPr>
          <p:cNvSpPr>
            <a:spLocks noGrp="1"/>
          </p:cNvSpPr>
          <p:nvPr>
            <p:ph type="body" sz="quarter" idx="19" hasCustomPrompt="1"/>
          </p:nvPr>
        </p:nvSpPr>
        <p:spPr>
          <a:xfrm>
            <a:off x="1189831" y="2297974"/>
            <a:ext cx="2249488" cy="1354182"/>
          </a:xfrm>
          <a:prstGeom prst="rect">
            <a:avLst/>
          </a:prstGeom>
        </p:spPr>
        <p:txBody>
          <a:bodyPr anchor="ctr" anchorCtr="0"/>
          <a:lstStyle>
            <a:lvl1pPr marL="0" indent="0" algn="ctr">
              <a:buNone/>
              <a:defRPr lang="en-US" sz="8000" kern="1200" dirty="0" smtClean="0">
                <a:solidFill>
                  <a:srgbClr val="00B2CA"/>
                </a:solidFill>
                <a:latin typeface="Work Sans Light" pitchFamily="2"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123</a:t>
            </a:r>
          </a:p>
        </p:txBody>
      </p:sp>
      <p:sp>
        <p:nvSpPr>
          <p:cNvPr id="13" name="Text Placeholder 4">
            <a:extLst>
              <a:ext uri="{FF2B5EF4-FFF2-40B4-BE49-F238E27FC236}">
                <a16:creationId xmlns:a16="http://schemas.microsoft.com/office/drawing/2014/main" id="{E4D229E9-77C4-DC1F-7CD0-F29ABCC7E4C3}"/>
              </a:ext>
            </a:extLst>
          </p:cNvPr>
          <p:cNvSpPr>
            <a:spLocks noGrp="1"/>
          </p:cNvSpPr>
          <p:nvPr>
            <p:ph type="body" sz="quarter" idx="20" hasCustomPrompt="1"/>
          </p:nvPr>
        </p:nvSpPr>
        <p:spPr>
          <a:xfrm>
            <a:off x="4971256" y="2297974"/>
            <a:ext cx="2249488" cy="1354182"/>
          </a:xfrm>
          <a:prstGeom prst="rect">
            <a:avLst/>
          </a:prstGeom>
        </p:spPr>
        <p:txBody>
          <a:bodyPr anchor="ctr" anchorCtr="0"/>
          <a:lstStyle>
            <a:lvl1pPr marL="0" indent="0" algn="ctr">
              <a:buNone/>
              <a:defRPr lang="en-US" sz="8000" kern="1200" dirty="0" smtClean="0">
                <a:solidFill>
                  <a:srgbClr val="00B2CA"/>
                </a:solidFill>
                <a:latin typeface="Work Sans Light" pitchFamily="2"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123</a:t>
            </a:r>
          </a:p>
        </p:txBody>
      </p:sp>
      <p:sp>
        <p:nvSpPr>
          <p:cNvPr id="15" name="Text Placeholder 4">
            <a:extLst>
              <a:ext uri="{FF2B5EF4-FFF2-40B4-BE49-F238E27FC236}">
                <a16:creationId xmlns:a16="http://schemas.microsoft.com/office/drawing/2014/main" id="{31187C04-C12B-6433-05CF-FD33DFFB7510}"/>
              </a:ext>
            </a:extLst>
          </p:cNvPr>
          <p:cNvSpPr>
            <a:spLocks noGrp="1"/>
          </p:cNvSpPr>
          <p:nvPr>
            <p:ph type="body" sz="quarter" idx="21" hasCustomPrompt="1"/>
          </p:nvPr>
        </p:nvSpPr>
        <p:spPr>
          <a:xfrm>
            <a:off x="8752617" y="2297974"/>
            <a:ext cx="2249488" cy="1354182"/>
          </a:xfrm>
          <a:prstGeom prst="rect">
            <a:avLst/>
          </a:prstGeom>
        </p:spPr>
        <p:txBody>
          <a:bodyPr anchor="ctr" anchorCtr="0"/>
          <a:lstStyle>
            <a:lvl1pPr marL="0" indent="0" algn="ctr">
              <a:buNone/>
              <a:defRPr lang="en-US" sz="8000" kern="1200" dirty="0" smtClean="0">
                <a:solidFill>
                  <a:srgbClr val="00B2CA"/>
                </a:solidFill>
                <a:latin typeface="Work Sans Light" pitchFamily="2"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123</a:t>
            </a:r>
          </a:p>
        </p:txBody>
      </p:sp>
    </p:spTree>
    <p:extLst>
      <p:ext uri="{BB962C8B-B14F-4D97-AF65-F5344CB8AC3E}">
        <p14:creationId xmlns:p14="http://schemas.microsoft.com/office/powerpoint/2010/main" val="352927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800" dirty="0">
                <a:solidFill>
                  <a:srgbClr val="0F3759"/>
                </a:solidFill>
                <a:latin typeface="Work Sans Light" pitchFamily="2" charset="77"/>
              </a:rPr>
              <a:t>Headline for two column copy.</a:t>
            </a:r>
            <a:endParaRPr lang="en-US" dirty="0"/>
          </a:p>
        </p:txBody>
      </p:sp>
      <p:sp>
        <p:nvSpPr>
          <p:cNvPr id="14" name="Content Placeholder 13">
            <a:extLst>
              <a:ext uri="{FF2B5EF4-FFF2-40B4-BE49-F238E27FC236}">
                <a16:creationId xmlns:a16="http://schemas.microsoft.com/office/drawing/2014/main" id="{FFF604A6-8275-48CE-9E56-421BD17B283A}"/>
              </a:ext>
            </a:extLst>
          </p:cNvPr>
          <p:cNvSpPr>
            <a:spLocks noGrp="1"/>
          </p:cNvSpPr>
          <p:nvPr>
            <p:ph sz="quarter" idx="10"/>
          </p:nvPr>
        </p:nvSpPr>
        <p:spPr>
          <a:xfrm>
            <a:off x="838200" y="2145323"/>
            <a:ext cx="5035062" cy="4325327"/>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13">
            <a:extLst>
              <a:ext uri="{FF2B5EF4-FFF2-40B4-BE49-F238E27FC236}">
                <a16:creationId xmlns:a16="http://schemas.microsoft.com/office/drawing/2014/main" id="{483BE3D3-91E2-3542-21F9-1E0BAE917998}"/>
              </a:ext>
            </a:extLst>
          </p:cNvPr>
          <p:cNvSpPr>
            <a:spLocks noGrp="1"/>
          </p:cNvSpPr>
          <p:nvPr>
            <p:ph sz="quarter" idx="11"/>
          </p:nvPr>
        </p:nvSpPr>
        <p:spPr>
          <a:xfrm>
            <a:off x="6318740" y="2145323"/>
            <a:ext cx="5035062" cy="4325327"/>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518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and Call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E5D1FA-3B6D-A122-DC51-FE9D8D2D9951}"/>
              </a:ext>
            </a:extLst>
          </p:cNvPr>
          <p:cNvSpPr/>
          <p:nvPr userDrawn="1"/>
        </p:nvSpPr>
        <p:spPr>
          <a:xfrm>
            <a:off x="7564035" y="2367816"/>
            <a:ext cx="3789765" cy="39389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r>
              <a:rPr lang="en-US" sz="4800" dirty="0">
                <a:solidFill>
                  <a:srgbClr val="0F3759"/>
                </a:solidFill>
                <a:latin typeface="Work Sans Light" pitchFamily="2" charset="77"/>
              </a:rPr>
              <a:t>Headline for copy and callout.</a:t>
            </a:r>
          </a:p>
        </p:txBody>
      </p:sp>
      <p:sp>
        <p:nvSpPr>
          <p:cNvPr id="14" name="Content Placeholder 13">
            <a:extLst>
              <a:ext uri="{FF2B5EF4-FFF2-40B4-BE49-F238E27FC236}">
                <a16:creationId xmlns:a16="http://schemas.microsoft.com/office/drawing/2014/main" id="{FFF604A6-8275-48CE-9E56-421BD17B283A}"/>
              </a:ext>
            </a:extLst>
          </p:cNvPr>
          <p:cNvSpPr>
            <a:spLocks noGrp="1"/>
          </p:cNvSpPr>
          <p:nvPr>
            <p:ph sz="quarter" idx="10"/>
          </p:nvPr>
        </p:nvSpPr>
        <p:spPr>
          <a:xfrm>
            <a:off x="838200" y="2145323"/>
            <a:ext cx="6541019" cy="4325327"/>
          </a:xfrm>
          <a:prstGeom prst="rect">
            <a:avLst/>
          </a:prstGeom>
        </p:spPr>
        <p:txBody>
          <a:bodyPr/>
          <a:lstStyle>
            <a:lvl1pPr marL="0" indent="0">
              <a:buNone/>
              <a:defRPr sz="2800"/>
            </a:lvl1pPr>
            <a:lvl2pPr marL="685800" indent="-228600">
              <a:buFont typeface="Arial" panose="020B0604020202020204" pitchFamily="34" charset="0"/>
              <a:buChar char="‒"/>
              <a:defRPr/>
            </a:lvl2pPr>
          </a:lstStyle>
          <a:p>
            <a:pPr lvl="0"/>
            <a:r>
              <a:rPr lang="en-US" dirty="0"/>
              <a:t>Click to edit Master text styles</a:t>
            </a:r>
          </a:p>
        </p:txBody>
      </p:sp>
      <p:sp>
        <p:nvSpPr>
          <p:cNvPr id="2" name="Content Placeholder 13">
            <a:extLst>
              <a:ext uri="{FF2B5EF4-FFF2-40B4-BE49-F238E27FC236}">
                <a16:creationId xmlns:a16="http://schemas.microsoft.com/office/drawing/2014/main" id="{483BE3D3-91E2-3542-21F9-1E0BAE917998}"/>
              </a:ext>
            </a:extLst>
          </p:cNvPr>
          <p:cNvSpPr>
            <a:spLocks noGrp="1"/>
          </p:cNvSpPr>
          <p:nvPr>
            <p:ph sz="quarter" idx="11" hasCustomPrompt="1"/>
          </p:nvPr>
        </p:nvSpPr>
        <p:spPr>
          <a:xfrm>
            <a:off x="7789985" y="2515188"/>
            <a:ext cx="3378999" cy="3644167"/>
          </a:xfrm>
          <a:prstGeom prst="rect">
            <a:avLst/>
          </a:prstGeom>
        </p:spPr>
        <p:txBody>
          <a:bodyPr/>
          <a:lstStyle>
            <a:lvl1pPr marL="0" indent="0">
              <a:buNone/>
              <a:defRPr sz="2000">
                <a:solidFill>
                  <a:schemeClr val="accent1"/>
                </a:solidFill>
                <a:latin typeface="Work Sans Black" pitchFamily="50" charset="0"/>
              </a:defRPr>
            </a:lvl1pPr>
            <a:lvl2pPr marL="685800" indent="-228600">
              <a:buFont typeface="Arial" panose="020B0604020202020204" pitchFamily="34" charset="0"/>
              <a:buChar char="‒"/>
              <a:defRPr/>
            </a:lvl2pPr>
          </a:lstStyle>
          <a:p>
            <a:pPr marL="0" indent="0" fontAlgn="base">
              <a:spcBef>
                <a:spcPts val="0"/>
              </a:spcBef>
              <a:buNone/>
            </a:pPr>
            <a:r>
              <a:rPr lang="en-US" sz="2000" b="1" dirty="0">
                <a:solidFill>
                  <a:srgbClr val="0F3759"/>
                </a:solidFill>
                <a:latin typeface="Work Sans Black" pitchFamily="2" charset="77"/>
              </a:rPr>
              <a:t>Callout copy. A few sentences or some bullet points.</a:t>
            </a:r>
          </a:p>
        </p:txBody>
      </p:sp>
    </p:spTree>
    <p:extLst>
      <p:ext uri="{BB962C8B-B14F-4D97-AF65-F5344CB8AC3E}">
        <p14:creationId xmlns:p14="http://schemas.microsoft.com/office/powerpoint/2010/main" val="65990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 and Subhead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E5D1FA-3B6D-A122-DC51-FE9D8D2D9951}"/>
              </a:ext>
            </a:extLst>
          </p:cNvPr>
          <p:cNvSpPr/>
          <p:nvPr userDrawn="1"/>
        </p:nvSpPr>
        <p:spPr>
          <a:xfrm>
            <a:off x="838200" y="2103936"/>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r>
              <a:rPr lang="en-US" sz="4800" dirty="0">
                <a:solidFill>
                  <a:srgbClr val="0F3759"/>
                </a:solidFill>
                <a:latin typeface="Work Sans Light" pitchFamily="2" charset="77"/>
              </a:rPr>
              <a:t>Headline.</a:t>
            </a:r>
          </a:p>
        </p:txBody>
      </p:sp>
      <p:sp>
        <p:nvSpPr>
          <p:cNvPr id="35" name="Text Placeholder 34">
            <a:extLst>
              <a:ext uri="{FF2B5EF4-FFF2-40B4-BE49-F238E27FC236}">
                <a16:creationId xmlns:a16="http://schemas.microsoft.com/office/drawing/2014/main" id="{F88855AA-1A87-5B76-163D-4A05F9C25280}"/>
              </a:ext>
            </a:extLst>
          </p:cNvPr>
          <p:cNvSpPr>
            <a:spLocks noGrp="1"/>
          </p:cNvSpPr>
          <p:nvPr>
            <p:ph type="body" sz="quarter" idx="20" hasCustomPrompt="1"/>
          </p:nvPr>
        </p:nvSpPr>
        <p:spPr>
          <a:xfrm>
            <a:off x="971500" y="2189178"/>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dirty="0"/>
              <a:t>Subhead</a:t>
            </a:r>
          </a:p>
        </p:txBody>
      </p:sp>
      <p:sp>
        <p:nvSpPr>
          <p:cNvPr id="54" name="Text Placeholder 53">
            <a:extLst>
              <a:ext uri="{FF2B5EF4-FFF2-40B4-BE49-F238E27FC236}">
                <a16:creationId xmlns:a16="http://schemas.microsoft.com/office/drawing/2014/main" id="{7E034B97-F97C-FF52-B564-482F81EE9CA5}"/>
              </a:ext>
            </a:extLst>
          </p:cNvPr>
          <p:cNvSpPr>
            <a:spLocks noGrp="1"/>
          </p:cNvSpPr>
          <p:nvPr>
            <p:ph type="body" sz="quarter" idx="22"/>
          </p:nvPr>
        </p:nvSpPr>
        <p:spPr>
          <a:xfrm>
            <a:off x="4585310" y="2189178"/>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dirty="0"/>
              <a:t>Click to edit Master text styles</a:t>
            </a:r>
          </a:p>
        </p:txBody>
      </p:sp>
      <p:sp>
        <p:nvSpPr>
          <p:cNvPr id="55" name="Rectangle 54">
            <a:extLst>
              <a:ext uri="{FF2B5EF4-FFF2-40B4-BE49-F238E27FC236}">
                <a16:creationId xmlns:a16="http://schemas.microsoft.com/office/drawing/2014/main" id="{BC7EEFEE-7A11-8719-7E46-FC9889B271DC}"/>
              </a:ext>
            </a:extLst>
          </p:cNvPr>
          <p:cNvSpPr/>
          <p:nvPr userDrawn="1"/>
        </p:nvSpPr>
        <p:spPr>
          <a:xfrm>
            <a:off x="838200" y="2967350"/>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 Placeholder 34">
            <a:extLst>
              <a:ext uri="{FF2B5EF4-FFF2-40B4-BE49-F238E27FC236}">
                <a16:creationId xmlns:a16="http://schemas.microsoft.com/office/drawing/2014/main" id="{F4BF2C19-395E-F382-3502-2FD1C0F1ADD6}"/>
              </a:ext>
            </a:extLst>
          </p:cNvPr>
          <p:cNvSpPr>
            <a:spLocks noGrp="1"/>
          </p:cNvSpPr>
          <p:nvPr>
            <p:ph type="body" sz="quarter" idx="23" hasCustomPrompt="1"/>
          </p:nvPr>
        </p:nvSpPr>
        <p:spPr>
          <a:xfrm>
            <a:off x="971500" y="3052592"/>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dirty="0"/>
              <a:t>Subhead</a:t>
            </a:r>
          </a:p>
        </p:txBody>
      </p:sp>
      <p:sp>
        <p:nvSpPr>
          <p:cNvPr id="57" name="Text Placeholder 53">
            <a:extLst>
              <a:ext uri="{FF2B5EF4-FFF2-40B4-BE49-F238E27FC236}">
                <a16:creationId xmlns:a16="http://schemas.microsoft.com/office/drawing/2014/main" id="{F50BCCC1-01F2-48E4-4591-F0756B2D39B0}"/>
              </a:ext>
            </a:extLst>
          </p:cNvPr>
          <p:cNvSpPr>
            <a:spLocks noGrp="1"/>
          </p:cNvSpPr>
          <p:nvPr>
            <p:ph type="body" sz="quarter" idx="24"/>
          </p:nvPr>
        </p:nvSpPr>
        <p:spPr>
          <a:xfrm>
            <a:off x="4585310" y="3052592"/>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dirty="0"/>
              <a:t>Click to edit Master text styles</a:t>
            </a:r>
          </a:p>
        </p:txBody>
      </p:sp>
      <p:sp>
        <p:nvSpPr>
          <p:cNvPr id="58" name="Rectangle 57">
            <a:extLst>
              <a:ext uri="{FF2B5EF4-FFF2-40B4-BE49-F238E27FC236}">
                <a16:creationId xmlns:a16="http://schemas.microsoft.com/office/drawing/2014/main" id="{5CC0581E-D654-4512-46F2-A0A772A3D251}"/>
              </a:ext>
            </a:extLst>
          </p:cNvPr>
          <p:cNvSpPr/>
          <p:nvPr userDrawn="1"/>
        </p:nvSpPr>
        <p:spPr>
          <a:xfrm>
            <a:off x="838200" y="3809298"/>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34">
            <a:extLst>
              <a:ext uri="{FF2B5EF4-FFF2-40B4-BE49-F238E27FC236}">
                <a16:creationId xmlns:a16="http://schemas.microsoft.com/office/drawing/2014/main" id="{E55B86A7-9849-3BCB-E384-E604C3A76066}"/>
              </a:ext>
            </a:extLst>
          </p:cNvPr>
          <p:cNvSpPr>
            <a:spLocks noGrp="1"/>
          </p:cNvSpPr>
          <p:nvPr>
            <p:ph type="body" sz="quarter" idx="25" hasCustomPrompt="1"/>
          </p:nvPr>
        </p:nvSpPr>
        <p:spPr>
          <a:xfrm>
            <a:off x="971500" y="3894540"/>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dirty="0"/>
              <a:t>Subhead</a:t>
            </a:r>
          </a:p>
        </p:txBody>
      </p:sp>
      <p:sp>
        <p:nvSpPr>
          <p:cNvPr id="60" name="Text Placeholder 53">
            <a:extLst>
              <a:ext uri="{FF2B5EF4-FFF2-40B4-BE49-F238E27FC236}">
                <a16:creationId xmlns:a16="http://schemas.microsoft.com/office/drawing/2014/main" id="{6DBA638F-7563-29B3-6232-75E9AB7942B9}"/>
              </a:ext>
            </a:extLst>
          </p:cNvPr>
          <p:cNvSpPr>
            <a:spLocks noGrp="1"/>
          </p:cNvSpPr>
          <p:nvPr>
            <p:ph type="body" sz="quarter" idx="26"/>
          </p:nvPr>
        </p:nvSpPr>
        <p:spPr>
          <a:xfrm>
            <a:off x="4585310" y="3894540"/>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dirty="0"/>
              <a:t>Click to edit Master text styles</a:t>
            </a:r>
          </a:p>
        </p:txBody>
      </p:sp>
      <p:sp>
        <p:nvSpPr>
          <p:cNvPr id="61" name="Rectangle 60">
            <a:extLst>
              <a:ext uri="{FF2B5EF4-FFF2-40B4-BE49-F238E27FC236}">
                <a16:creationId xmlns:a16="http://schemas.microsoft.com/office/drawing/2014/main" id="{FA4F170C-FA10-4636-5149-0C491E60C617}"/>
              </a:ext>
            </a:extLst>
          </p:cNvPr>
          <p:cNvSpPr/>
          <p:nvPr userDrawn="1"/>
        </p:nvSpPr>
        <p:spPr>
          <a:xfrm>
            <a:off x="838200" y="4651246"/>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34">
            <a:extLst>
              <a:ext uri="{FF2B5EF4-FFF2-40B4-BE49-F238E27FC236}">
                <a16:creationId xmlns:a16="http://schemas.microsoft.com/office/drawing/2014/main" id="{B7E72AE8-F1E4-DC3C-FB91-1FF4DB49C839}"/>
              </a:ext>
            </a:extLst>
          </p:cNvPr>
          <p:cNvSpPr>
            <a:spLocks noGrp="1"/>
          </p:cNvSpPr>
          <p:nvPr>
            <p:ph type="body" sz="quarter" idx="27" hasCustomPrompt="1"/>
          </p:nvPr>
        </p:nvSpPr>
        <p:spPr>
          <a:xfrm>
            <a:off x="971500" y="4736488"/>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dirty="0"/>
              <a:t>Subhead</a:t>
            </a:r>
          </a:p>
        </p:txBody>
      </p:sp>
      <p:sp>
        <p:nvSpPr>
          <p:cNvPr id="63" name="Text Placeholder 53">
            <a:extLst>
              <a:ext uri="{FF2B5EF4-FFF2-40B4-BE49-F238E27FC236}">
                <a16:creationId xmlns:a16="http://schemas.microsoft.com/office/drawing/2014/main" id="{0193D835-25C1-9D9D-8F86-7F8A84532A03}"/>
              </a:ext>
            </a:extLst>
          </p:cNvPr>
          <p:cNvSpPr>
            <a:spLocks noGrp="1"/>
          </p:cNvSpPr>
          <p:nvPr>
            <p:ph type="body" sz="quarter" idx="28"/>
          </p:nvPr>
        </p:nvSpPr>
        <p:spPr>
          <a:xfrm>
            <a:off x="4585310" y="4736488"/>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dirty="0"/>
              <a:t>Click to edit Master text styles</a:t>
            </a:r>
          </a:p>
        </p:txBody>
      </p:sp>
      <p:sp>
        <p:nvSpPr>
          <p:cNvPr id="64" name="Rectangle 63">
            <a:extLst>
              <a:ext uri="{FF2B5EF4-FFF2-40B4-BE49-F238E27FC236}">
                <a16:creationId xmlns:a16="http://schemas.microsoft.com/office/drawing/2014/main" id="{97B7A10F-9888-3282-BACE-58FD18D19E1A}"/>
              </a:ext>
            </a:extLst>
          </p:cNvPr>
          <p:cNvSpPr/>
          <p:nvPr userDrawn="1"/>
        </p:nvSpPr>
        <p:spPr>
          <a:xfrm>
            <a:off x="838200" y="5468008"/>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4">
            <a:extLst>
              <a:ext uri="{FF2B5EF4-FFF2-40B4-BE49-F238E27FC236}">
                <a16:creationId xmlns:a16="http://schemas.microsoft.com/office/drawing/2014/main" id="{86DD48C9-C89C-F983-71D5-6150515A7766}"/>
              </a:ext>
            </a:extLst>
          </p:cNvPr>
          <p:cNvSpPr>
            <a:spLocks noGrp="1"/>
          </p:cNvSpPr>
          <p:nvPr>
            <p:ph type="body" sz="quarter" idx="29" hasCustomPrompt="1"/>
          </p:nvPr>
        </p:nvSpPr>
        <p:spPr>
          <a:xfrm>
            <a:off x="971500" y="5553250"/>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dirty="0"/>
              <a:t>Subhead</a:t>
            </a:r>
          </a:p>
        </p:txBody>
      </p:sp>
      <p:sp>
        <p:nvSpPr>
          <p:cNvPr id="66" name="Text Placeholder 53">
            <a:extLst>
              <a:ext uri="{FF2B5EF4-FFF2-40B4-BE49-F238E27FC236}">
                <a16:creationId xmlns:a16="http://schemas.microsoft.com/office/drawing/2014/main" id="{400B883D-3584-B60E-747B-7ECFC755A7AA}"/>
              </a:ext>
            </a:extLst>
          </p:cNvPr>
          <p:cNvSpPr>
            <a:spLocks noGrp="1"/>
          </p:cNvSpPr>
          <p:nvPr>
            <p:ph type="body" sz="quarter" idx="30"/>
          </p:nvPr>
        </p:nvSpPr>
        <p:spPr>
          <a:xfrm>
            <a:off x="4585310" y="5553250"/>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dirty="0"/>
              <a:t>Click to edit Master text styles</a:t>
            </a:r>
          </a:p>
        </p:txBody>
      </p:sp>
    </p:spTree>
    <p:extLst>
      <p:ext uri="{BB962C8B-B14F-4D97-AF65-F5344CB8AC3E}">
        <p14:creationId xmlns:p14="http://schemas.microsoft.com/office/powerpoint/2010/main" val="204529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and Image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6983413" y="646479"/>
            <a:ext cx="5032375" cy="5916246"/>
          </a:xfrm>
          <a:prstGeom prst="rect">
            <a:avLst/>
          </a:prstGeom>
        </p:spPr>
        <p:txBody>
          <a:bodyPr/>
          <a:lstStyle/>
          <a:p>
            <a:r>
              <a:rPr lang="en-US" dirty="0"/>
              <a:t>Image</a:t>
            </a:r>
          </a:p>
        </p:txBody>
      </p:sp>
      <p:sp>
        <p:nvSpPr>
          <p:cNvPr id="2" name="Title 9">
            <a:extLst>
              <a:ext uri="{FF2B5EF4-FFF2-40B4-BE49-F238E27FC236}">
                <a16:creationId xmlns:a16="http://schemas.microsoft.com/office/drawing/2014/main" id="{A7350665-AA46-1942-C5B7-39F4B3E70A85}"/>
              </a:ext>
            </a:extLst>
          </p:cNvPr>
          <p:cNvSpPr>
            <a:spLocks noGrp="1"/>
          </p:cNvSpPr>
          <p:nvPr>
            <p:ph type="title" hasCustomPrompt="1"/>
          </p:nvPr>
        </p:nvSpPr>
        <p:spPr>
          <a:xfrm>
            <a:off x="176212" y="646479"/>
            <a:ext cx="6470773" cy="1325563"/>
          </a:xfrm>
          <a:prstGeom prst="rect">
            <a:avLst/>
          </a:prstGeom>
        </p:spPr>
        <p:txBody>
          <a:bodyPr/>
          <a:lstStyle>
            <a:lvl1pPr>
              <a:defRPr lang="en-US" sz="4000">
                <a:solidFill>
                  <a:schemeClr val="accent1"/>
                </a:solidFill>
                <a:latin typeface="Work Sans Light" pitchFamily="50"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800" dirty="0">
                <a:solidFill>
                  <a:srgbClr val="0F3759"/>
                </a:solidFill>
                <a:latin typeface="Work Sans Light" pitchFamily="2" charset="77"/>
              </a:rPr>
              <a:t>Headline copy and image.</a:t>
            </a:r>
            <a:endParaRPr lang="en-US" dirty="0"/>
          </a:p>
        </p:txBody>
      </p:sp>
      <p:sp>
        <p:nvSpPr>
          <p:cNvPr id="4" name="Content Placeholder 13">
            <a:extLst>
              <a:ext uri="{FF2B5EF4-FFF2-40B4-BE49-F238E27FC236}">
                <a16:creationId xmlns:a16="http://schemas.microsoft.com/office/drawing/2014/main" id="{076CDE28-5BAD-2466-0B6F-F1C769C396DF}"/>
              </a:ext>
            </a:extLst>
          </p:cNvPr>
          <p:cNvSpPr>
            <a:spLocks noGrp="1"/>
          </p:cNvSpPr>
          <p:nvPr>
            <p:ph sz="quarter" idx="11"/>
          </p:nvPr>
        </p:nvSpPr>
        <p:spPr>
          <a:xfrm>
            <a:off x="176212" y="2145323"/>
            <a:ext cx="6470772" cy="4417402"/>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24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letters on a black background&#10;&#10;Description automatically generated">
            <a:extLst>
              <a:ext uri="{FF2B5EF4-FFF2-40B4-BE49-F238E27FC236}">
                <a16:creationId xmlns:a16="http://schemas.microsoft.com/office/drawing/2014/main" id="{D6BD1EA0-3C7D-B268-ED8D-2A06F53DCBAC}"/>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171893" y="113413"/>
            <a:ext cx="731197" cy="285257"/>
          </a:xfrm>
          <a:prstGeom prst="rect">
            <a:avLst/>
          </a:prstGeom>
        </p:spPr>
      </p:pic>
      <p:cxnSp>
        <p:nvCxnSpPr>
          <p:cNvPr id="11" name="Straight Connector 10">
            <a:extLst>
              <a:ext uri="{FF2B5EF4-FFF2-40B4-BE49-F238E27FC236}">
                <a16:creationId xmlns:a16="http://schemas.microsoft.com/office/drawing/2014/main" id="{5CB9BE1E-4B31-E599-89D1-E0D4BED3C0A7}"/>
              </a:ext>
            </a:extLst>
          </p:cNvPr>
          <p:cNvCxnSpPr>
            <a:cxnSpLocks noGrp="1" noRot="1" noMove="1" noResize="1" noEditPoints="1" noAdjustHandles="1" noChangeArrowheads="1" noChangeShapeType="1"/>
          </p:cNvCxnSpPr>
          <p:nvPr userDrawn="1"/>
        </p:nvCxnSpPr>
        <p:spPr>
          <a:xfrm>
            <a:off x="171893" y="493497"/>
            <a:ext cx="11848215" cy="0"/>
          </a:xfrm>
          <a:prstGeom prst="line">
            <a:avLst/>
          </a:prstGeom>
          <a:ln w="6350">
            <a:solidFill>
              <a:srgbClr val="0F37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951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fp.org/events/future-conference.html" TargetMode="External"/><Relationship Id="rId2" Type="http://schemas.openxmlformats.org/officeDocument/2006/relationships/hyperlink" Target="https://www.aafp.org/membership/join/student.html" TargetMode="Externa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73A9B6C-B652-9791-8DA3-1B082BD8A8A9}"/>
              </a:ext>
            </a:extLst>
          </p:cNvPr>
          <p:cNvSpPr>
            <a:spLocks noGrp="1"/>
          </p:cNvSpPr>
          <p:nvPr>
            <p:ph type="body" sz="quarter" idx="10"/>
          </p:nvPr>
        </p:nvSpPr>
        <p:spPr/>
        <p:txBody>
          <a:bodyPr/>
          <a:lstStyle/>
          <a:p>
            <a:endParaRPr lang="en-US" dirty="0"/>
          </a:p>
        </p:txBody>
      </p:sp>
      <p:sp>
        <p:nvSpPr>
          <p:cNvPr id="3" name="Subtitle 2">
            <a:extLst>
              <a:ext uri="{FF2B5EF4-FFF2-40B4-BE49-F238E27FC236}">
                <a16:creationId xmlns:a16="http://schemas.microsoft.com/office/drawing/2014/main" id="{01C6B222-B0BB-F01B-96FF-878CD7BC6C81}"/>
              </a:ext>
            </a:extLst>
          </p:cNvPr>
          <p:cNvSpPr>
            <a:spLocks noGrp="1"/>
          </p:cNvSpPr>
          <p:nvPr>
            <p:ph type="body" sz="quarter" idx="11"/>
          </p:nvPr>
        </p:nvSpPr>
        <p:spPr>
          <a:xfrm>
            <a:off x="787400" y="2010072"/>
            <a:ext cx="8356600" cy="2859087"/>
          </a:xfrm>
        </p:spPr>
        <p:txBody>
          <a:bodyPr/>
          <a:lstStyle/>
          <a:p>
            <a:pPr>
              <a:lnSpc>
                <a:spcPts val="6000"/>
              </a:lnSpc>
              <a:spcBef>
                <a:spcPts val="600"/>
              </a:spcBef>
            </a:pPr>
            <a:r>
              <a:rPr lang="en-US" sz="6600" dirty="0"/>
              <a:t>Is Family Medicine Right for Me?</a:t>
            </a:r>
          </a:p>
          <a:p>
            <a:pPr>
              <a:lnSpc>
                <a:spcPts val="6000"/>
              </a:lnSpc>
              <a:spcBef>
                <a:spcPts val="600"/>
              </a:spcBef>
            </a:pPr>
            <a:r>
              <a:rPr lang="en-US" sz="4800" dirty="0"/>
              <a:t>9 Signs You Might be a Family Physician</a:t>
            </a:r>
            <a:endParaRPr lang="en-US" sz="6600" dirty="0"/>
          </a:p>
        </p:txBody>
      </p:sp>
    </p:spTree>
    <p:extLst>
      <p:ext uri="{BB962C8B-B14F-4D97-AF65-F5344CB8AC3E}">
        <p14:creationId xmlns:p14="http://schemas.microsoft.com/office/powerpoint/2010/main" val="373765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F21B-A317-73A3-4254-EF8B3F32999D}"/>
              </a:ext>
            </a:extLst>
          </p:cNvPr>
          <p:cNvSpPr>
            <a:spLocks noGrp="1"/>
          </p:cNvSpPr>
          <p:nvPr>
            <p:ph type="title"/>
          </p:nvPr>
        </p:nvSpPr>
        <p:spPr/>
        <p:txBody>
          <a:bodyPr/>
          <a:lstStyle/>
          <a:p>
            <a:r>
              <a:rPr lang="en-US" b="1" dirty="0"/>
              <a:t>8</a:t>
            </a:r>
            <a:r>
              <a:rPr lang="en-US" dirty="0"/>
              <a:t>…Gain a Supportive Community</a:t>
            </a:r>
          </a:p>
        </p:txBody>
      </p:sp>
      <p:sp>
        <p:nvSpPr>
          <p:cNvPr id="3" name="Content Placeholder 2">
            <a:extLst>
              <a:ext uri="{FF2B5EF4-FFF2-40B4-BE49-F238E27FC236}">
                <a16:creationId xmlns:a16="http://schemas.microsoft.com/office/drawing/2014/main" id="{35811632-F095-02BA-DADE-0514DE1C3E48}"/>
              </a:ext>
            </a:extLst>
          </p:cNvPr>
          <p:cNvSpPr>
            <a:spLocks noGrp="1"/>
          </p:cNvSpPr>
          <p:nvPr>
            <p:ph sz="quarter" idx="10"/>
          </p:nvPr>
        </p:nvSpPr>
        <p:spPr>
          <a:xfrm>
            <a:off x="838200" y="2069123"/>
            <a:ext cx="6565900" cy="4325327"/>
          </a:xfrm>
        </p:spPr>
        <p:txBody>
          <a:bodyPr/>
          <a:lstStyle/>
          <a:p>
            <a:pPr marL="0" indent="0">
              <a:buNone/>
            </a:pPr>
            <a:r>
              <a:rPr lang="en-US" b="0" i="0" dirty="0">
                <a:solidFill>
                  <a:srgbClr val="09142A"/>
                </a:solidFill>
                <a:effectLst/>
              </a:rPr>
              <a:t>You’ll </a:t>
            </a:r>
            <a:r>
              <a:rPr lang="en-US" i="0" dirty="0">
                <a:solidFill>
                  <a:srgbClr val="09142A"/>
                </a:solidFill>
                <a:effectLst/>
              </a:rPr>
              <a:t>find a </a:t>
            </a:r>
            <a:r>
              <a:rPr lang="en-US" b="1" i="0" dirty="0">
                <a:solidFill>
                  <a:srgbClr val="09142A"/>
                </a:solidFill>
                <a:effectLst/>
              </a:rPr>
              <a:t>network of professional support and encouragement </a:t>
            </a:r>
            <a:r>
              <a:rPr lang="en-US" b="0" i="0" dirty="0">
                <a:solidFill>
                  <a:srgbClr val="09142A"/>
                </a:solidFill>
                <a:effectLst/>
              </a:rPr>
              <a:t>in family medicine. </a:t>
            </a:r>
          </a:p>
          <a:p>
            <a:pPr marL="0" indent="0">
              <a:buNone/>
            </a:pPr>
            <a:r>
              <a:rPr lang="en-US" b="0" i="0" dirty="0">
                <a:solidFill>
                  <a:srgbClr val="09142A"/>
                </a:solidFill>
                <a:effectLst/>
              </a:rPr>
              <a:t>Start by claiming your </a:t>
            </a:r>
            <a:r>
              <a:rPr lang="en-US" b="0" i="0" u="sng" dirty="0">
                <a:solidFill>
                  <a:srgbClr val="0A5C77"/>
                </a:solidFill>
                <a:effectLst/>
                <a:hlinkClick r:id="rId2"/>
              </a:rPr>
              <a:t>free AAFP membership</a:t>
            </a:r>
            <a:r>
              <a:rPr lang="en-US" b="0" i="0" dirty="0">
                <a:solidFill>
                  <a:srgbClr val="09142A"/>
                </a:solidFill>
                <a:effectLst/>
              </a:rPr>
              <a:t> for medical students, </a:t>
            </a:r>
          </a:p>
          <a:p>
            <a:pPr marL="0" indent="0">
              <a:buNone/>
            </a:pPr>
            <a:r>
              <a:rPr lang="en-US" dirty="0">
                <a:solidFill>
                  <a:srgbClr val="09142A"/>
                </a:solidFill>
              </a:rPr>
              <a:t>T</a:t>
            </a:r>
            <a:r>
              <a:rPr lang="en-US" b="0" i="0" dirty="0">
                <a:solidFill>
                  <a:srgbClr val="09142A"/>
                </a:solidFill>
                <a:effectLst/>
              </a:rPr>
              <a:t>hen come to </a:t>
            </a:r>
            <a:r>
              <a:rPr lang="en-US" b="0" i="0" u="sng" dirty="0">
                <a:solidFill>
                  <a:srgbClr val="0A5C77"/>
                </a:solidFill>
                <a:effectLst/>
                <a:hlinkClick r:id="rId3"/>
              </a:rPr>
              <a:t>FUTURE</a:t>
            </a:r>
            <a:r>
              <a:rPr lang="en-US" b="0" i="0" dirty="0">
                <a:solidFill>
                  <a:srgbClr val="0A5C77"/>
                </a:solidFill>
                <a:effectLst/>
              </a:rPr>
              <a:t> </a:t>
            </a:r>
            <a:r>
              <a:rPr lang="en-US" dirty="0">
                <a:solidFill>
                  <a:srgbClr val="09142A"/>
                </a:solidFill>
              </a:rPr>
              <a:t>(formerly known as National Conference) </a:t>
            </a:r>
            <a:r>
              <a:rPr lang="en-US" b="0" i="0" dirty="0">
                <a:solidFill>
                  <a:srgbClr val="09142A"/>
                </a:solidFill>
                <a:effectLst/>
              </a:rPr>
              <a:t>each summer to meet other students, residents and top residency programs. </a:t>
            </a:r>
            <a:endParaRPr lang="en-US" dirty="0"/>
          </a:p>
        </p:txBody>
      </p:sp>
      <p:pic>
        <p:nvPicPr>
          <p:cNvPr id="4" name="Content Placeholder 3" descr="Colleagues huddle">
            <a:extLst>
              <a:ext uri="{FF2B5EF4-FFF2-40B4-BE49-F238E27FC236}">
                <a16:creationId xmlns:a16="http://schemas.microsoft.com/office/drawing/2014/main" id="{0AD7FC2F-3970-3C2C-8771-50D5D041E238}"/>
              </a:ext>
            </a:extLst>
          </p:cNvPr>
          <p:cNvPicPr>
            <a:picLocks noGrp="1" noChangeAspect="1"/>
          </p:cNvPicPr>
          <p:nvPr>
            <p:ph sz="quarter" idx="11"/>
          </p:nvPr>
        </p:nvPicPr>
        <p:blipFill>
          <a:blip r:embed="rId4" cstate="hqprint">
            <a:extLst>
              <a:ext uri="{28A0092B-C50C-407E-A947-70E740481C1C}">
                <a14:useLocalDpi xmlns:a14="http://schemas.microsoft.com/office/drawing/2010/main"/>
              </a:ext>
            </a:extLst>
          </a:blip>
          <a:srcRect l="16731" r="16774"/>
          <a:stretch/>
        </p:blipFill>
        <p:spPr>
          <a:xfrm rot="5400000">
            <a:off x="7905611" y="2141271"/>
            <a:ext cx="3442679" cy="3450786"/>
          </a:xfrm>
          <a:prstGeom prst="rect">
            <a:avLst/>
          </a:prstGeom>
        </p:spPr>
      </p:pic>
    </p:spTree>
    <p:extLst>
      <p:ext uri="{BB962C8B-B14F-4D97-AF65-F5344CB8AC3E}">
        <p14:creationId xmlns:p14="http://schemas.microsoft.com/office/powerpoint/2010/main" val="99460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F666-198E-F2A1-A037-F41C939DA7CF}"/>
              </a:ext>
            </a:extLst>
          </p:cNvPr>
          <p:cNvSpPr>
            <a:spLocks noGrp="1"/>
          </p:cNvSpPr>
          <p:nvPr>
            <p:ph type="title"/>
          </p:nvPr>
        </p:nvSpPr>
        <p:spPr/>
        <p:txBody>
          <a:bodyPr/>
          <a:lstStyle/>
          <a:p>
            <a:r>
              <a:rPr lang="en-US" b="1" dirty="0"/>
              <a:t>9</a:t>
            </a:r>
            <a:r>
              <a:rPr lang="en-US" dirty="0"/>
              <a:t>…Help Others and Fill Your Cup</a:t>
            </a:r>
          </a:p>
        </p:txBody>
      </p:sp>
      <p:sp>
        <p:nvSpPr>
          <p:cNvPr id="3" name="Content Placeholder 2">
            <a:extLst>
              <a:ext uri="{FF2B5EF4-FFF2-40B4-BE49-F238E27FC236}">
                <a16:creationId xmlns:a16="http://schemas.microsoft.com/office/drawing/2014/main" id="{E0E2AF6F-1D98-49CD-35F1-84EC0614FED7}"/>
              </a:ext>
            </a:extLst>
          </p:cNvPr>
          <p:cNvSpPr>
            <a:spLocks noGrp="1"/>
          </p:cNvSpPr>
          <p:nvPr>
            <p:ph sz="quarter" idx="10"/>
          </p:nvPr>
        </p:nvSpPr>
        <p:spPr>
          <a:xfrm>
            <a:off x="838200" y="2145323"/>
            <a:ext cx="6392544" cy="4325327"/>
          </a:xfrm>
        </p:spPr>
        <p:txBody>
          <a:bodyPr/>
          <a:lstStyle/>
          <a:p>
            <a:pPr marL="0" indent="0">
              <a:buNone/>
            </a:pPr>
            <a:r>
              <a:rPr lang="en-US" dirty="0"/>
              <a:t>Family physicians share story after story of filling their own cups by helping patients — advocating for them and understanding their individual needs. You’ll get to </a:t>
            </a:r>
            <a:r>
              <a:rPr lang="en-US" b="1" dirty="0"/>
              <a:t>see your patients thrive </a:t>
            </a:r>
            <a:r>
              <a:rPr lang="en-US" dirty="0"/>
              <a:t>and be a part of their story for many, many years.</a:t>
            </a:r>
          </a:p>
        </p:txBody>
      </p:sp>
      <p:grpSp>
        <p:nvGrpSpPr>
          <p:cNvPr id="44" name="Group 43">
            <a:extLst>
              <a:ext uri="{FF2B5EF4-FFF2-40B4-BE49-F238E27FC236}">
                <a16:creationId xmlns:a16="http://schemas.microsoft.com/office/drawing/2014/main" id="{A4D79B19-F468-5E1D-A2E6-EE63486C1C5C}"/>
              </a:ext>
            </a:extLst>
          </p:cNvPr>
          <p:cNvGrpSpPr/>
          <p:nvPr/>
        </p:nvGrpSpPr>
        <p:grpSpPr>
          <a:xfrm>
            <a:off x="7447846" y="1880406"/>
            <a:ext cx="3807996" cy="3318896"/>
            <a:chOff x="7447846" y="1880406"/>
            <a:chExt cx="3807996" cy="3318896"/>
          </a:xfrm>
        </p:grpSpPr>
        <p:grpSp>
          <p:nvGrpSpPr>
            <p:cNvPr id="25" name="Group 24">
              <a:extLst>
                <a:ext uri="{FF2B5EF4-FFF2-40B4-BE49-F238E27FC236}">
                  <a16:creationId xmlns:a16="http://schemas.microsoft.com/office/drawing/2014/main" id="{8C552BBF-AD13-3098-AC63-E59EFA68101A}"/>
                </a:ext>
              </a:extLst>
            </p:cNvPr>
            <p:cNvGrpSpPr/>
            <p:nvPr/>
          </p:nvGrpSpPr>
          <p:grpSpPr>
            <a:xfrm>
              <a:off x="7833097" y="2654670"/>
              <a:ext cx="3422745" cy="2544632"/>
              <a:chOff x="3543621" y="3765196"/>
              <a:chExt cx="3422745" cy="2544632"/>
            </a:xfrm>
            <a:effectLst>
              <a:outerShdw blurRad="50800" dist="38100" dir="2700000" algn="tl" rotWithShape="0">
                <a:prstClr val="black">
                  <a:alpha val="40000"/>
                </a:prstClr>
              </a:outerShdw>
            </a:effectLst>
          </p:grpSpPr>
          <p:sp>
            <p:nvSpPr>
              <p:cNvPr id="8" name="Freeform: Shape 7">
                <a:extLst>
                  <a:ext uri="{FF2B5EF4-FFF2-40B4-BE49-F238E27FC236}">
                    <a16:creationId xmlns:a16="http://schemas.microsoft.com/office/drawing/2014/main" id="{2F1ADC52-9827-4DB0-8487-9A25CC2D4859}"/>
                  </a:ext>
                </a:extLst>
              </p:cNvPr>
              <p:cNvSpPr/>
              <p:nvPr/>
            </p:nvSpPr>
            <p:spPr>
              <a:xfrm>
                <a:off x="3543621" y="3765196"/>
                <a:ext cx="3422745" cy="2544632"/>
              </a:xfrm>
              <a:custGeom>
                <a:avLst/>
                <a:gdLst>
                  <a:gd name="connsiteX0" fmla="*/ 2884227 w 3422745"/>
                  <a:gd name="connsiteY0" fmla="*/ 584168 h 2544632"/>
                  <a:gd name="connsiteX1" fmla="*/ 2845946 w 3422745"/>
                  <a:gd name="connsiteY1" fmla="*/ 583616 h 2544632"/>
                  <a:gd name="connsiteX2" fmla="*/ 2574969 w 3422745"/>
                  <a:gd name="connsiteY2" fmla="*/ 321240 h 2544632"/>
                  <a:gd name="connsiteX3" fmla="*/ 2574969 w 3422745"/>
                  <a:gd name="connsiteY3" fmla="*/ 320431 h 2544632"/>
                  <a:gd name="connsiteX4" fmla="*/ 2574951 w 3422745"/>
                  <a:gd name="connsiteY4" fmla="*/ 320431 h 2544632"/>
                  <a:gd name="connsiteX5" fmla="*/ 1287485 w 3422745"/>
                  <a:gd name="connsiteY5" fmla="*/ 0 h 2544632"/>
                  <a:gd name="connsiteX6" fmla="*/ 19 w 3422745"/>
                  <a:gd name="connsiteY6" fmla="*/ 320431 h 2544632"/>
                  <a:gd name="connsiteX7" fmla="*/ 0 w 3422745"/>
                  <a:gd name="connsiteY7" fmla="*/ 1464421 h 2544632"/>
                  <a:gd name="connsiteX8" fmla="*/ 1287485 w 3422745"/>
                  <a:gd name="connsiteY8" fmla="*/ 2544633 h 2544632"/>
                  <a:gd name="connsiteX9" fmla="*/ 2464937 w 3422745"/>
                  <a:gd name="connsiteY9" fmla="*/ 1950806 h 2544632"/>
                  <a:gd name="connsiteX10" fmla="*/ 2850652 w 3422745"/>
                  <a:gd name="connsiteY10" fmla="*/ 1715500 h 2544632"/>
                  <a:gd name="connsiteX11" fmla="*/ 2856729 w 3422745"/>
                  <a:gd name="connsiteY11" fmla="*/ 1715529 h 2544632"/>
                  <a:gd name="connsiteX12" fmla="*/ 3422733 w 3422745"/>
                  <a:gd name="connsiteY12" fmla="*/ 1153439 h 2544632"/>
                  <a:gd name="connsiteX13" fmla="*/ 2884227 w 3422745"/>
                  <a:gd name="connsiteY13" fmla="*/ 584168 h 2544632"/>
                  <a:gd name="connsiteX14" fmla="*/ 2856738 w 3422745"/>
                  <a:gd name="connsiteY14" fmla="*/ 1432531 h 2544632"/>
                  <a:gd name="connsiteX15" fmla="*/ 2574969 w 3422745"/>
                  <a:gd name="connsiteY15" fmla="*/ 1175614 h 2544632"/>
                  <a:gd name="connsiteX16" fmla="*/ 2574969 w 3422745"/>
                  <a:gd name="connsiteY16" fmla="*/ 1123426 h 2544632"/>
                  <a:gd name="connsiteX17" fmla="*/ 2856738 w 3422745"/>
                  <a:gd name="connsiteY17" fmla="*/ 866518 h 2544632"/>
                  <a:gd name="connsiteX18" fmla="*/ 3139745 w 3422745"/>
                  <a:gd name="connsiteY18" fmla="*/ 1149525 h 2544632"/>
                  <a:gd name="connsiteX19" fmla="*/ 2856738 w 3422745"/>
                  <a:gd name="connsiteY19" fmla="*/ 1432531 h 254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2745" h="2544632">
                    <a:moveTo>
                      <a:pt x="2884227" y="584168"/>
                    </a:moveTo>
                    <a:cubicBezTo>
                      <a:pt x="2871368" y="583559"/>
                      <a:pt x="2858605" y="583378"/>
                      <a:pt x="2845946" y="583616"/>
                    </a:cubicBezTo>
                    <a:cubicBezTo>
                      <a:pt x="2697137" y="586407"/>
                      <a:pt x="2575408" y="469963"/>
                      <a:pt x="2574969" y="321240"/>
                    </a:cubicBezTo>
                    <a:cubicBezTo>
                      <a:pt x="2574969" y="320973"/>
                      <a:pt x="2574969" y="320431"/>
                      <a:pt x="2574969" y="320431"/>
                    </a:cubicBezTo>
                    <a:lnTo>
                      <a:pt x="2574951" y="320431"/>
                    </a:lnTo>
                    <a:cubicBezTo>
                      <a:pt x="2574008" y="143418"/>
                      <a:pt x="1997964" y="0"/>
                      <a:pt x="1287485" y="0"/>
                    </a:cubicBezTo>
                    <a:cubicBezTo>
                      <a:pt x="577015" y="0"/>
                      <a:pt x="972" y="143427"/>
                      <a:pt x="19" y="320431"/>
                    </a:cubicBezTo>
                    <a:lnTo>
                      <a:pt x="0" y="1464421"/>
                    </a:lnTo>
                    <a:cubicBezTo>
                      <a:pt x="0" y="2175482"/>
                      <a:pt x="576424" y="2544633"/>
                      <a:pt x="1287485" y="2544633"/>
                    </a:cubicBezTo>
                    <a:cubicBezTo>
                      <a:pt x="1812941" y="2544633"/>
                      <a:pt x="2264826" y="2343007"/>
                      <a:pt x="2464937" y="1950806"/>
                    </a:cubicBezTo>
                    <a:cubicBezTo>
                      <a:pt x="2539127" y="1805407"/>
                      <a:pt x="2687431" y="1713786"/>
                      <a:pt x="2850652" y="1715500"/>
                    </a:cubicBezTo>
                    <a:cubicBezTo>
                      <a:pt x="2852671" y="1715519"/>
                      <a:pt x="2854700" y="1715529"/>
                      <a:pt x="2856729" y="1715529"/>
                    </a:cubicBezTo>
                    <a:cubicBezTo>
                      <a:pt x="3168024" y="1715529"/>
                      <a:pt x="3420618" y="1464231"/>
                      <a:pt x="3422733" y="1153439"/>
                    </a:cubicBezTo>
                    <a:cubicBezTo>
                      <a:pt x="3424790" y="851744"/>
                      <a:pt x="3185608" y="598503"/>
                      <a:pt x="2884227" y="584168"/>
                    </a:cubicBezTo>
                    <a:close/>
                    <a:moveTo>
                      <a:pt x="2856738" y="1432531"/>
                    </a:moveTo>
                    <a:cubicBezTo>
                      <a:pt x="2709243" y="1432531"/>
                      <a:pt x="2588152" y="1319679"/>
                      <a:pt x="2574969" y="1175614"/>
                    </a:cubicBezTo>
                    <a:lnTo>
                      <a:pt x="2574969" y="1123426"/>
                    </a:lnTo>
                    <a:cubicBezTo>
                      <a:pt x="2588152" y="979361"/>
                      <a:pt x="2709234" y="866518"/>
                      <a:pt x="2856738" y="866518"/>
                    </a:cubicBezTo>
                    <a:cubicBezTo>
                      <a:pt x="3013034" y="866518"/>
                      <a:pt x="3139745" y="993219"/>
                      <a:pt x="3139745" y="1149525"/>
                    </a:cubicBezTo>
                    <a:cubicBezTo>
                      <a:pt x="3139745" y="1305830"/>
                      <a:pt x="3013034" y="1432531"/>
                      <a:pt x="2856738" y="1432531"/>
                    </a:cubicBezTo>
                    <a:close/>
                  </a:path>
                </a:pathLst>
              </a:custGeom>
              <a:solidFill>
                <a:schemeClr val="accent1"/>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304218-DF28-3D39-05F2-14B1CC35A2AE}"/>
                  </a:ext>
                </a:extLst>
              </p:cNvPr>
              <p:cNvSpPr/>
              <p:nvPr/>
            </p:nvSpPr>
            <p:spPr>
              <a:xfrm>
                <a:off x="3638985" y="3786970"/>
                <a:ext cx="2384240" cy="594207"/>
              </a:xfrm>
              <a:custGeom>
                <a:avLst/>
                <a:gdLst>
                  <a:gd name="connsiteX0" fmla="*/ 2384241 w 2384240"/>
                  <a:gd name="connsiteY0" fmla="*/ 297104 h 594207"/>
                  <a:gd name="connsiteX1" fmla="*/ 1192120 w 2384240"/>
                  <a:gd name="connsiteY1" fmla="*/ 594208 h 594207"/>
                  <a:gd name="connsiteX2" fmla="*/ 0 w 2384240"/>
                  <a:gd name="connsiteY2" fmla="*/ 297104 h 594207"/>
                  <a:gd name="connsiteX3" fmla="*/ 1192120 w 2384240"/>
                  <a:gd name="connsiteY3" fmla="*/ 0 h 594207"/>
                  <a:gd name="connsiteX4" fmla="*/ 2384241 w 2384240"/>
                  <a:gd name="connsiteY4" fmla="*/ 297104 h 594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240" h="594207">
                    <a:moveTo>
                      <a:pt x="2384241" y="297104"/>
                    </a:moveTo>
                    <a:cubicBezTo>
                      <a:pt x="2384241" y="461190"/>
                      <a:pt x="1850510" y="594208"/>
                      <a:pt x="1192120" y="594208"/>
                    </a:cubicBezTo>
                    <a:cubicBezTo>
                      <a:pt x="533730" y="594208"/>
                      <a:pt x="0" y="461190"/>
                      <a:pt x="0" y="297104"/>
                    </a:cubicBezTo>
                    <a:cubicBezTo>
                      <a:pt x="0" y="133018"/>
                      <a:pt x="533730" y="0"/>
                      <a:pt x="1192120" y="0"/>
                    </a:cubicBezTo>
                    <a:cubicBezTo>
                      <a:pt x="1850510" y="0"/>
                      <a:pt x="2384241" y="133018"/>
                      <a:pt x="2384241" y="297104"/>
                    </a:cubicBezTo>
                    <a:close/>
                  </a:path>
                </a:pathLst>
              </a:custGeom>
              <a:solidFill>
                <a:srgbClr val="505050"/>
              </a:solidFill>
              <a:ln w="9525" cap="flat">
                <a:noFill/>
                <a:prstDash val="solid"/>
                <a:miter/>
              </a:ln>
            </p:spPr>
            <p:txBody>
              <a:bodyPr rtlCol="0" anchor="ctr"/>
              <a:lstStyle/>
              <a:p>
                <a:endParaRPr lang="en-US"/>
              </a:p>
            </p:txBody>
          </p:sp>
        </p:grpSp>
        <p:grpSp>
          <p:nvGrpSpPr>
            <p:cNvPr id="29" name="Graphic 26" descr="Hearts">
              <a:extLst>
                <a:ext uri="{FF2B5EF4-FFF2-40B4-BE49-F238E27FC236}">
                  <a16:creationId xmlns:a16="http://schemas.microsoft.com/office/drawing/2014/main" id="{E763BE41-D92D-64A6-EC99-5470EE90165F}"/>
                </a:ext>
              </a:extLst>
            </p:cNvPr>
            <p:cNvGrpSpPr/>
            <p:nvPr/>
          </p:nvGrpSpPr>
          <p:grpSpPr>
            <a:xfrm rot="19800000">
              <a:off x="8321701" y="1880406"/>
              <a:ext cx="1597762" cy="1401378"/>
              <a:chOff x="5423260" y="2572541"/>
              <a:chExt cx="2286011" cy="2005033"/>
            </a:xfrm>
            <a:effectLst>
              <a:outerShdw blurRad="50800" dist="38100" dir="10800000" algn="r" rotWithShape="0">
                <a:prstClr val="black">
                  <a:alpha val="40000"/>
                </a:prstClr>
              </a:outerShdw>
            </a:effectLst>
          </p:grpSpPr>
          <p:sp>
            <p:nvSpPr>
              <p:cNvPr id="30" name="Freeform: Shape 29">
                <a:extLst>
                  <a:ext uri="{FF2B5EF4-FFF2-40B4-BE49-F238E27FC236}">
                    <a16:creationId xmlns:a16="http://schemas.microsoft.com/office/drawing/2014/main" id="{39D9CC6D-857E-7701-F9C9-CF54A95970BE}"/>
                  </a:ext>
                </a:extLst>
              </p:cNvPr>
              <p:cNvSpPr/>
              <p:nvPr/>
            </p:nvSpPr>
            <p:spPr>
              <a:xfrm>
                <a:off x="5423260" y="2572541"/>
                <a:ext cx="2286011" cy="2005033"/>
              </a:xfrm>
              <a:custGeom>
                <a:avLst/>
                <a:gdLst>
                  <a:gd name="connsiteX0" fmla="*/ 1715973 w 2286011"/>
                  <a:gd name="connsiteY0" fmla="*/ 2 h 2005033"/>
                  <a:gd name="connsiteX1" fmla="*/ 1150912 w 2286011"/>
                  <a:gd name="connsiteY1" fmla="*/ 476252 h 2005033"/>
                  <a:gd name="connsiteX2" fmla="*/ 1143101 w 2286011"/>
                  <a:gd name="connsiteY2" fmla="*/ 528601 h 2005033"/>
                  <a:gd name="connsiteX3" fmla="*/ 1142911 w 2286011"/>
                  <a:gd name="connsiteY3" fmla="*/ 528601 h 2005033"/>
                  <a:gd name="connsiteX4" fmla="*/ 1135100 w 2286011"/>
                  <a:gd name="connsiteY4" fmla="*/ 476252 h 2005033"/>
                  <a:gd name="connsiteX5" fmla="*/ 570039 w 2286011"/>
                  <a:gd name="connsiteY5" fmla="*/ 2 h 2005033"/>
                  <a:gd name="connsiteX6" fmla="*/ 6 w 2286011"/>
                  <a:gd name="connsiteY6" fmla="*/ 576960 h 2005033"/>
                  <a:gd name="connsiteX7" fmla="*/ 457758 w 2286011"/>
                  <a:gd name="connsiteY7" fmla="*/ 1497827 h 2005033"/>
                  <a:gd name="connsiteX8" fmla="*/ 1143006 w 2286011"/>
                  <a:gd name="connsiteY8" fmla="*/ 2005034 h 2005033"/>
                  <a:gd name="connsiteX9" fmla="*/ 1828253 w 2286011"/>
                  <a:gd name="connsiteY9" fmla="*/ 1497827 h 2005033"/>
                  <a:gd name="connsiteX10" fmla="*/ 2286006 w 2286011"/>
                  <a:gd name="connsiteY10" fmla="*/ 576960 h 2005033"/>
                  <a:gd name="connsiteX11" fmla="*/ 1715973 w 2286011"/>
                  <a:gd name="connsiteY11" fmla="*/ 2 h 200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11" h="2005033">
                    <a:moveTo>
                      <a:pt x="1715973" y="2"/>
                    </a:moveTo>
                    <a:cubicBezTo>
                      <a:pt x="1432147" y="-703"/>
                      <a:pt x="1196336" y="205494"/>
                      <a:pt x="1150912" y="476252"/>
                    </a:cubicBezTo>
                    <a:cubicBezTo>
                      <a:pt x="1146273" y="503893"/>
                      <a:pt x="1143625" y="524486"/>
                      <a:pt x="1143101" y="528601"/>
                    </a:cubicBezTo>
                    <a:cubicBezTo>
                      <a:pt x="1143092" y="528716"/>
                      <a:pt x="1142930" y="528716"/>
                      <a:pt x="1142911" y="528601"/>
                    </a:cubicBezTo>
                    <a:cubicBezTo>
                      <a:pt x="1142396" y="524486"/>
                      <a:pt x="1139739" y="503893"/>
                      <a:pt x="1135100" y="476252"/>
                    </a:cubicBezTo>
                    <a:cubicBezTo>
                      <a:pt x="1089675" y="205494"/>
                      <a:pt x="853865" y="-703"/>
                      <a:pt x="570039" y="2"/>
                    </a:cubicBezTo>
                    <a:cubicBezTo>
                      <a:pt x="255066" y="783"/>
                      <a:pt x="-1404" y="261977"/>
                      <a:pt x="6" y="576960"/>
                    </a:cubicBezTo>
                    <a:cubicBezTo>
                      <a:pt x="1616" y="937805"/>
                      <a:pt x="163398" y="1244300"/>
                      <a:pt x="457758" y="1497827"/>
                    </a:cubicBezTo>
                    <a:cubicBezTo>
                      <a:pt x="733431" y="1738324"/>
                      <a:pt x="1143006" y="2005034"/>
                      <a:pt x="1143006" y="2005034"/>
                    </a:cubicBezTo>
                    <a:cubicBezTo>
                      <a:pt x="1143006" y="2005034"/>
                      <a:pt x="1552581" y="1738333"/>
                      <a:pt x="1828253" y="1497827"/>
                    </a:cubicBezTo>
                    <a:cubicBezTo>
                      <a:pt x="2122605" y="1244300"/>
                      <a:pt x="2284387" y="937805"/>
                      <a:pt x="2286006" y="576960"/>
                    </a:cubicBezTo>
                    <a:cubicBezTo>
                      <a:pt x="2287416" y="261977"/>
                      <a:pt x="2030945" y="783"/>
                      <a:pt x="1715973" y="2"/>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A3360D-DE17-BFBB-2A65-E17358CDDEDD}"/>
                  </a:ext>
                </a:extLst>
              </p:cNvPr>
              <p:cNvSpPr/>
              <p:nvPr/>
            </p:nvSpPr>
            <p:spPr>
              <a:xfrm>
                <a:off x="5548240" y="2696378"/>
                <a:ext cx="475157" cy="824903"/>
              </a:xfrm>
              <a:custGeom>
                <a:avLst/>
                <a:gdLst>
                  <a:gd name="connsiteX0" fmla="*/ 90176 w 475157"/>
                  <a:gd name="connsiteY0" fmla="*/ 824903 h 824903"/>
                  <a:gd name="connsiteX1" fmla="*/ 63478 w 475157"/>
                  <a:gd name="connsiteY1" fmla="*/ 806520 h 824903"/>
                  <a:gd name="connsiteX2" fmla="*/ 4994 w 475157"/>
                  <a:gd name="connsiteY2" fmla="*/ 401793 h 824903"/>
                  <a:gd name="connsiteX3" fmla="*/ 222117 w 475157"/>
                  <a:gd name="connsiteY3" fmla="*/ 60436 h 824903"/>
                  <a:gd name="connsiteX4" fmla="*/ 446554 w 475157"/>
                  <a:gd name="connsiteY4" fmla="*/ 0 h 824903"/>
                  <a:gd name="connsiteX5" fmla="*/ 446583 w 475157"/>
                  <a:gd name="connsiteY5" fmla="*/ 0 h 824903"/>
                  <a:gd name="connsiteX6" fmla="*/ 475158 w 475157"/>
                  <a:gd name="connsiteY6" fmla="*/ 28575 h 824903"/>
                  <a:gd name="connsiteX7" fmla="*/ 446583 w 475157"/>
                  <a:gd name="connsiteY7" fmla="*/ 57150 h 824903"/>
                  <a:gd name="connsiteX8" fmla="*/ 446583 w 475157"/>
                  <a:gd name="connsiteY8" fmla="*/ 57150 h 824903"/>
                  <a:gd name="connsiteX9" fmla="*/ 446554 w 475157"/>
                  <a:gd name="connsiteY9" fmla="*/ 57150 h 824903"/>
                  <a:gd name="connsiteX10" fmla="*/ 250835 w 475157"/>
                  <a:gd name="connsiteY10" fmla="*/ 109842 h 824903"/>
                  <a:gd name="connsiteX11" fmla="*/ 116846 w 475157"/>
                  <a:gd name="connsiteY11" fmla="*/ 786117 h 824903"/>
                  <a:gd name="connsiteX12" fmla="*/ 100368 w 475157"/>
                  <a:gd name="connsiteY12" fmla="*/ 823017 h 824903"/>
                  <a:gd name="connsiteX13" fmla="*/ 90176 w 475157"/>
                  <a:gd name="connsiteY13" fmla="*/ 824903 h 82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157" h="824903">
                    <a:moveTo>
                      <a:pt x="90176" y="824903"/>
                    </a:moveTo>
                    <a:cubicBezTo>
                      <a:pt x="78670" y="824903"/>
                      <a:pt x="67831" y="817912"/>
                      <a:pt x="63478" y="806520"/>
                    </a:cubicBezTo>
                    <a:cubicBezTo>
                      <a:pt x="10290" y="667436"/>
                      <a:pt x="-10484" y="523704"/>
                      <a:pt x="4994" y="401793"/>
                    </a:cubicBezTo>
                    <a:cubicBezTo>
                      <a:pt x="24273" y="249860"/>
                      <a:pt x="99359" y="131826"/>
                      <a:pt x="222117" y="60436"/>
                    </a:cubicBezTo>
                    <a:cubicBezTo>
                      <a:pt x="290116" y="20898"/>
                      <a:pt x="367725" y="0"/>
                      <a:pt x="446554" y="0"/>
                    </a:cubicBezTo>
                    <a:cubicBezTo>
                      <a:pt x="446564" y="0"/>
                      <a:pt x="446573" y="0"/>
                      <a:pt x="446583" y="0"/>
                    </a:cubicBezTo>
                    <a:cubicBezTo>
                      <a:pt x="462366" y="0"/>
                      <a:pt x="475158" y="12792"/>
                      <a:pt x="475158" y="28575"/>
                    </a:cubicBezTo>
                    <a:cubicBezTo>
                      <a:pt x="475158" y="44358"/>
                      <a:pt x="462356" y="57150"/>
                      <a:pt x="446583" y="57150"/>
                    </a:cubicBezTo>
                    <a:lnTo>
                      <a:pt x="446583" y="57150"/>
                    </a:lnTo>
                    <a:cubicBezTo>
                      <a:pt x="446573" y="57150"/>
                      <a:pt x="446564" y="57150"/>
                      <a:pt x="446554" y="57150"/>
                    </a:cubicBezTo>
                    <a:cubicBezTo>
                      <a:pt x="377793" y="57150"/>
                      <a:pt x="310128" y="75371"/>
                      <a:pt x="250835" y="109842"/>
                    </a:cubicBezTo>
                    <a:cubicBezTo>
                      <a:pt x="95568" y="200139"/>
                      <a:pt x="-21161" y="425215"/>
                      <a:pt x="116846" y="786117"/>
                    </a:cubicBezTo>
                    <a:cubicBezTo>
                      <a:pt x="122485" y="800862"/>
                      <a:pt x="115103" y="817378"/>
                      <a:pt x="100368" y="823017"/>
                    </a:cubicBezTo>
                    <a:cubicBezTo>
                      <a:pt x="97015" y="824294"/>
                      <a:pt x="93558" y="824903"/>
                      <a:pt x="90176" y="824903"/>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5CB12A5-95E6-CA38-5109-515DB2BA4AFC}"/>
                  </a:ext>
                </a:extLst>
              </p:cNvPr>
              <p:cNvSpPr/>
              <p:nvPr/>
            </p:nvSpPr>
            <p:spPr>
              <a:xfrm>
                <a:off x="6770599" y="2696387"/>
                <a:ext cx="395808" cy="229590"/>
              </a:xfrm>
              <a:custGeom>
                <a:avLst/>
                <a:gdLst>
                  <a:gd name="connsiteX0" fmla="*/ 28553 w 395808"/>
                  <a:gd name="connsiteY0" fmla="*/ 229591 h 229590"/>
                  <a:gd name="connsiteX1" fmla="*/ 11713 w 395808"/>
                  <a:gd name="connsiteY1" fmla="*/ 224085 h 229590"/>
                  <a:gd name="connsiteX2" fmla="*/ 5512 w 395808"/>
                  <a:gd name="connsiteY2" fmla="*/ 184156 h 229590"/>
                  <a:gd name="connsiteX3" fmla="*/ 367176 w 395808"/>
                  <a:gd name="connsiteY3" fmla="*/ 0 h 229590"/>
                  <a:gd name="connsiteX4" fmla="*/ 367233 w 395808"/>
                  <a:gd name="connsiteY4" fmla="*/ 0 h 229590"/>
                  <a:gd name="connsiteX5" fmla="*/ 395808 w 395808"/>
                  <a:gd name="connsiteY5" fmla="*/ 28575 h 229590"/>
                  <a:gd name="connsiteX6" fmla="*/ 367233 w 395808"/>
                  <a:gd name="connsiteY6" fmla="*/ 57150 h 229590"/>
                  <a:gd name="connsiteX7" fmla="*/ 367233 w 395808"/>
                  <a:gd name="connsiteY7" fmla="*/ 57150 h 229590"/>
                  <a:gd name="connsiteX8" fmla="*/ 367176 w 395808"/>
                  <a:gd name="connsiteY8" fmla="*/ 57150 h 229590"/>
                  <a:gd name="connsiteX9" fmla="*/ 51651 w 395808"/>
                  <a:gd name="connsiteY9" fmla="*/ 217884 h 229590"/>
                  <a:gd name="connsiteX10" fmla="*/ 28553 w 395808"/>
                  <a:gd name="connsiteY10" fmla="*/ 229591 h 2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808" h="229590">
                    <a:moveTo>
                      <a:pt x="28553" y="229591"/>
                    </a:moveTo>
                    <a:cubicBezTo>
                      <a:pt x="22705" y="229591"/>
                      <a:pt x="16809" y="227800"/>
                      <a:pt x="11713" y="224085"/>
                    </a:cubicBezTo>
                    <a:cubicBezTo>
                      <a:pt x="-1032" y="214770"/>
                      <a:pt x="-3803" y="196901"/>
                      <a:pt x="5512" y="184156"/>
                    </a:cubicBezTo>
                    <a:cubicBezTo>
                      <a:pt x="89808" y="68847"/>
                      <a:pt x="225016" y="0"/>
                      <a:pt x="367176" y="0"/>
                    </a:cubicBezTo>
                    <a:cubicBezTo>
                      <a:pt x="367205" y="0"/>
                      <a:pt x="367214" y="0"/>
                      <a:pt x="367233" y="0"/>
                    </a:cubicBezTo>
                    <a:cubicBezTo>
                      <a:pt x="383017" y="0"/>
                      <a:pt x="395808" y="12802"/>
                      <a:pt x="395808" y="28575"/>
                    </a:cubicBezTo>
                    <a:cubicBezTo>
                      <a:pt x="395808" y="44348"/>
                      <a:pt x="383007" y="57150"/>
                      <a:pt x="367233" y="57150"/>
                    </a:cubicBezTo>
                    <a:lnTo>
                      <a:pt x="367233" y="57150"/>
                    </a:lnTo>
                    <a:cubicBezTo>
                      <a:pt x="367214" y="57150"/>
                      <a:pt x="367186" y="57150"/>
                      <a:pt x="367176" y="57150"/>
                    </a:cubicBezTo>
                    <a:cubicBezTo>
                      <a:pt x="243170" y="57150"/>
                      <a:pt x="125232" y="117234"/>
                      <a:pt x="51651" y="217884"/>
                    </a:cubicBezTo>
                    <a:cubicBezTo>
                      <a:pt x="46050" y="225533"/>
                      <a:pt x="37364" y="229591"/>
                      <a:pt x="28553" y="229591"/>
                    </a:cubicBezTo>
                    <a:close/>
                  </a:path>
                </a:pathLst>
              </a:custGeom>
              <a:solidFill>
                <a:srgbClr val="FFFFFF"/>
              </a:solidFill>
              <a:ln w="9525" cap="flat">
                <a:noFill/>
                <a:prstDash val="solid"/>
                <a:miter/>
              </a:ln>
            </p:spPr>
            <p:txBody>
              <a:bodyPr rtlCol="0" anchor="ctr"/>
              <a:lstStyle/>
              <a:p>
                <a:endParaRPr lang="en-US"/>
              </a:p>
            </p:txBody>
          </p:sp>
        </p:grpSp>
        <p:sp>
          <p:nvSpPr>
            <p:cNvPr id="43" name="TextBox 42">
              <a:extLst>
                <a:ext uri="{FF2B5EF4-FFF2-40B4-BE49-F238E27FC236}">
                  <a16:creationId xmlns:a16="http://schemas.microsoft.com/office/drawing/2014/main" id="{815E02EB-68F6-5148-1E2E-F82930E6A8B6}"/>
                </a:ext>
              </a:extLst>
            </p:cNvPr>
            <p:cNvSpPr txBox="1"/>
            <p:nvPr/>
          </p:nvSpPr>
          <p:spPr>
            <a:xfrm>
              <a:off x="7447846" y="3044858"/>
              <a:ext cx="3251200" cy="1131488"/>
            </a:xfrm>
            <a:prstGeom prst="rect">
              <a:avLst/>
            </a:prstGeom>
          </p:spPr>
          <p:txBody>
            <a:bodyPr vert="horz" wrap="square" lIns="91440" tIns="45720" rIns="91440" bIns="45720" rtlCol="0" anchor="t">
              <a:prstTxWarp prst="textArchDown">
                <a:avLst>
                  <a:gd name="adj" fmla="val 966794"/>
                </a:avLst>
              </a:prstTxWarp>
              <a:noAutofit/>
            </a:bodyPr>
            <a:lstStyle/>
            <a:p>
              <a:pPr algn="ctr"/>
              <a:r>
                <a:rPr lang="en-US" sz="4000" b="1" cap="small" dirty="0">
                  <a:solidFill>
                    <a:schemeClr val="bg1"/>
                  </a:solidFill>
                </a:rPr>
                <a:t>#FamMed</a:t>
              </a:r>
            </a:p>
          </p:txBody>
        </p:sp>
      </p:grpSp>
    </p:spTree>
    <p:extLst>
      <p:ext uri="{BB962C8B-B14F-4D97-AF65-F5344CB8AC3E}">
        <p14:creationId xmlns:p14="http://schemas.microsoft.com/office/powerpoint/2010/main" val="22130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ABF9C1-A85A-96A1-5E48-35BAE2EBEF8B}"/>
              </a:ext>
            </a:extLst>
          </p:cNvPr>
          <p:cNvSpPr>
            <a:spLocks noGrp="1"/>
          </p:cNvSpPr>
          <p:nvPr>
            <p:ph sz="quarter" idx="10"/>
          </p:nvPr>
        </p:nvSpPr>
        <p:spPr/>
        <p:txBody>
          <a:bodyPr anchor="ctr" anchorCtr="0"/>
          <a:lstStyle/>
          <a:p>
            <a:pPr algn="ctr"/>
            <a:r>
              <a:rPr lang="en-US" dirty="0"/>
              <a:t>It’s a human connection that’s not easily found in healthcare. And it’s one that patients are looking for - just as much as you.</a:t>
            </a:r>
          </a:p>
        </p:txBody>
      </p:sp>
      <p:sp>
        <p:nvSpPr>
          <p:cNvPr id="3" name="Title 1">
            <a:extLst>
              <a:ext uri="{FF2B5EF4-FFF2-40B4-BE49-F238E27FC236}">
                <a16:creationId xmlns:a16="http://schemas.microsoft.com/office/drawing/2014/main" id="{1CBD807A-AE5C-C786-CBA3-A6B357312024}"/>
              </a:ext>
            </a:extLst>
          </p:cNvPr>
          <p:cNvSpPr txBox="1">
            <a:spLocks/>
          </p:cNvSpPr>
          <p:nvPr/>
        </p:nvSpPr>
        <p:spPr>
          <a:xfrm>
            <a:off x="838200" y="6464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Family Medicine.</a:t>
            </a:r>
            <a:endParaRPr lang="en-US" dirty="0"/>
          </a:p>
        </p:txBody>
      </p:sp>
    </p:spTree>
    <p:extLst>
      <p:ext uri="{BB962C8B-B14F-4D97-AF65-F5344CB8AC3E}">
        <p14:creationId xmlns:p14="http://schemas.microsoft.com/office/powerpoint/2010/main" val="87035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6FB8-7C7A-788E-9834-4130F5308C25}"/>
              </a:ext>
            </a:extLst>
          </p:cNvPr>
          <p:cNvSpPr>
            <a:spLocks noGrp="1"/>
          </p:cNvSpPr>
          <p:nvPr>
            <p:ph type="ctrTitle" idx="4294967295"/>
          </p:nvPr>
        </p:nvSpPr>
        <p:spPr>
          <a:xfrm>
            <a:off x="788096" y="2010072"/>
            <a:ext cx="7830610" cy="2782111"/>
          </a:xfrm>
          <a:prstGeom prst="rect">
            <a:avLst/>
          </a:prstGeom>
        </p:spPr>
        <p:txBody>
          <a:bodyPr/>
          <a:lstStyle/>
          <a:p>
            <a:r>
              <a:rPr lang="en-US" sz="6600" dirty="0">
                <a:solidFill>
                  <a:schemeClr val="bg1"/>
                </a:solidFill>
              </a:rPr>
              <a:t>Thank you!</a:t>
            </a:r>
          </a:p>
        </p:txBody>
      </p:sp>
    </p:spTree>
    <p:extLst>
      <p:ext uri="{BB962C8B-B14F-4D97-AF65-F5344CB8AC3E}">
        <p14:creationId xmlns:p14="http://schemas.microsoft.com/office/powerpoint/2010/main" val="116896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7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6046-0798-9D92-6F20-CFF9761B7F7A}"/>
              </a:ext>
            </a:extLst>
          </p:cNvPr>
          <p:cNvSpPr>
            <a:spLocks noGrp="1"/>
          </p:cNvSpPr>
          <p:nvPr>
            <p:ph type="title"/>
          </p:nvPr>
        </p:nvSpPr>
        <p:spPr/>
        <p:txBody>
          <a:bodyPr/>
          <a:lstStyle/>
          <a:p>
            <a:r>
              <a:rPr lang="en-US" dirty="0"/>
              <a:t>Family Medicine.</a:t>
            </a:r>
          </a:p>
        </p:txBody>
      </p:sp>
      <p:sp>
        <p:nvSpPr>
          <p:cNvPr id="3" name="Content Placeholder 2">
            <a:extLst>
              <a:ext uri="{FF2B5EF4-FFF2-40B4-BE49-F238E27FC236}">
                <a16:creationId xmlns:a16="http://schemas.microsoft.com/office/drawing/2014/main" id="{F6D814BB-BE1F-CDBA-45DE-5AFB1C3409F7}"/>
              </a:ext>
            </a:extLst>
          </p:cNvPr>
          <p:cNvSpPr>
            <a:spLocks noGrp="1"/>
          </p:cNvSpPr>
          <p:nvPr>
            <p:ph sz="quarter" idx="10"/>
          </p:nvPr>
        </p:nvSpPr>
        <p:spPr/>
        <p:txBody>
          <a:bodyPr/>
          <a:lstStyle/>
          <a:p>
            <a:pPr marL="0" indent="0">
              <a:buNone/>
            </a:pPr>
            <a:r>
              <a:rPr lang="en-US" dirty="0"/>
              <a:t>Family medicine is the most diverse, dynamic, and in-demand medical specialty with countless ways to personalize a career around your unique values, needs and interests.</a:t>
            </a:r>
          </a:p>
          <a:p>
            <a:pPr marL="0" indent="0">
              <a:buNone/>
            </a:pPr>
            <a:r>
              <a:rPr lang="en-US" dirty="0"/>
              <a:t>Here are </a:t>
            </a:r>
            <a:r>
              <a:rPr lang="en-US" u="sng" dirty="0"/>
              <a:t>9 reasons</a:t>
            </a:r>
            <a:r>
              <a:rPr lang="en-US" dirty="0"/>
              <a:t> family medicine might just be the best choice for you. </a:t>
            </a:r>
          </a:p>
          <a:p>
            <a:endParaRPr lang="en-US" i="1" dirty="0"/>
          </a:p>
        </p:txBody>
      </p:sp>
      <p:sp>
        <p:nvSpPr>
          <p:cNvPr id="6" name="TextBox 5">
            <a:extLst>
              <a:ext uri="{FF2B5EF4-FFF2-40B4-BE49-F238E27FC236}">
                <a16:creationId xmlns:a16="http://schemas.microsoft.com/office/drawing/2014/main" id="{E2DCC40B-360C-2182-9BDC-7DCAF70DA5B9}"/>
              </a:ext>
            </a:extLst>
          </p:cNvPr>
          <p:cNvSpPr txBox="1"/>
          <p:nvPr/>
        </p:nvSpPr>
        <p:spPr>
          <a:xfrm>
            <a:off x="838200" y="4659716"/>
            <a:ext cx="9361601" cy="1077218"/>
          </a:xfrm>
          <a:prstGeom prst="rect">
            <a:avLst/>
          </a:prstGeom>
          <a:noFill/>
        </p:spPr>
        <p:txBody>
          <a:bodyPr wrap="square">
            <a:spAutoFit/>
          </a:bodyPr>
          <a:lstStyle/>
          <a:p>
            <a:pPr marL="0" indent="0">
              <a:buNone/>
            </a:pPr>
            <a:r>
              <a:rPr lang="en-US" sz="3200" b="1" dirty="0">
                <a:solidFill>
                  <a:schemeClr val="accent1"/>
                </a:solidFill>
              </a:rPr>
              <a:t>Family medicine might be your perfect match if you want to… </a:t>
            </a:r>
          </a:p>
        </p:txBody>
      </p:sp>
    </p:spTree>
    <p:extLst>
      <p:ext uri="{BB962C8B-B14F-4D97-AF65-F5344CB8AC3E}">
        <p14:creationId xmlns:p14="http://schemas.microsoft.com/office/powerpoint/2010/main" val="36364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2587-FB94-DB59-91D8-B6D1499018C5}"/>
              </a:ext>
            </a:extLst>
          </p:cNvPr>
          <p:cNvSpPr>
            <a:spLocks noGrp="1"/>
          </p:cNvSpPr>
          <p:nvPr>
            <p:ph type="title"/>
          </p:nvPr>
        </p:nvSpPr>
        <p:spPr/>
        <p:txBody>
          <a:bodyPr/>
          <a:lstStyle/>
          <a:p>
            <a:r>
              <a:rPr lang="en-US" b="1" dirty="0"/>
              <a:t>1</a:t>
            </a:r>
            <a:r>
              <a:rPr lang="en-US" dirty="0"/>
              <a:t>…Provide Comprehensive Care to Patients You Know Well</a:t>
            </a:r>
          </a:p>
        </p:txBody>
      </p:sp>
      <p:sp>
        <p:nvSpPr>
          <p:cNvPr id="3" name="Content Placeholder 2">
            <a:extLst>
              <a:ext uri="{FF2B5EF4-FFF2-40B4-BE49-F238E27FC236}">
                <a16:creationId xmlns:a16="http://schemas.microsoft.com/office/drawing/2014/main" id="{8FE424A5-86CA-D440-05F8-A143D523D5B7}"/>
              </a:ext>
            </a:extLst>
          </p:cNvPr>
          <p:cNvSpPr>
            <a:spLocks noGrp="1"/>
          </p:cNvSpPr>
          <p:nvPr>
            <p:ph sz="quarter" idx="10"/>
          </p:nvPr>
        </p:nvSpPr>
        <p:spPr>
          <a:xfrm>
            <a:off x="838200" y="2446979"/>
            <a:ext cx="5392918" cy="4325327"/>
          </a:xfrm>
        </p:spPr>
        <p:txBody>
          <a:bodyPr/>
          <a:lstStyle/>
          <a:p>
            <a:pPr marL="0" indent="0">
              <a:buNone/>
            </a:pPr>
            <a:r>
              <a:rPr lang="en-US" dirty="0"/>
              <a:t>Family physicians care for patients from birth through their wisdom years. You’ll learn to </a:t>
            </a:r>
            <a:r>
              <a:rPr lang="en-US" b="1" dirty="0"/>
              <a:t>specialize in the whole person</a:t>
            </a:r>
            <a:r>
              <a:rPr lang="en-US" dirty="0"/>
              <a:t>, not just a few diseases or organs, so you can build the deep, long-term doctor-patient relationships that are the foundation of holistic care. </a:t>
            </a:r>
          </a:p>
        </p:txBody>
      </p:sp>
      <p:pic>
        <p:nvPicPr>
          <p:cNvPr id="7" name="Content Placeholder 6" descr="A black background with orange text&#10;&#10;Description automatically generated">
            <a:extLst>
              <a:ext uri="{FF2B5EF4-FFF2-40B4-BE49-F238E27FC236}">
                <a16:creationId xmlns:a16="http://schemas.microsoft.com/office/drawing/2014/main" id="{FB3F7407-B312-ACAA-6617-2173D7DDE1E7}"/>
              </a:ext>
            </a:extLst>
          </p:cNvPr>
          <p:cNvPicPr>
            <a:picLocks noGrp="1" noChangeAspect="1"/>
          </p:cNvPicPr>
          <p:nvPr>
            <p:ph sz="quarter" idx="11"/>
          </p:nvPr>
        </p:nvPicPr>
        <p:blipFill>
          <a:blip r:embed="rId2" cstate="hqprint">
            <a:extLst>
              <a:ext uri="{28A0092B-C50C-407E-A947-70E740481C1C}">
                <a14:useLocalDpi xmlns:a14="http://schemas.microsoft.com/office/drawing/2010/main"/>
              </a:ext>
            </a:extLst>
          </a:blip>
          <a:stretch>
            <a:fillRect/>
          </a:stretch>
        </p:blipFill>
        <p:spPr>
          <a:xfrm>
            <a:off x="6318250" y="2446979"/>
            <a:ext cx="5035550" cy="3537735"/>
          </a:xfrm>
          <a:prstGeom prst="rect">
            <a:avLst/>
          </a:prstGeom>
        </p:spPr>
      </p:pic>
    </p:spTree>
    <p:extLst>
      <p:ext uri="{BB962C8B-B14F-4D97-AF65-F5344CB8AC3E}">
        <p14:creationId xmlns:p14="http://schemas.microsoft.com/office/powerpoint/2010/main" val="389252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DB82D5-53EE-51F6-31E8-575741D5606F}"/>
              </a:ext>
            </a:extLst>
          </p:cNvPr>
          <p:cNvGrpSpPr/>
          <p:nvPr/>
        </p:nvGrpSpPr>
        <p:grpSpPr>
          <a:xfrm>
            <a:off x="0" y="0"/>
            <a:ext cx="12192001" cy="6858000"/>
            <a:chOff x="0" y="0"/>
            <a:chExt cx="12192001" cy="6858000"/>
          </a:xfrm>
        </p:grpSpPr>
        <p:pic>
          <p:nvPicPr>
            <p:cNvPr id="8" name="Picture 7" descr="Woman wearing tuxedo">
              <a:extLst>
                <a:ext uri="{FF2B5EF4-FFF2-40B4-BE49-F238E27FC236}">
                  <a16:creationId xmlns:a16="http://schemas.microsoft.com/office/drawing/2014/main" id="{DA41ED39-7F12-CF5F-6EA9-8069047D917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flipH="1">
              <a:off x="0" y="0"/>
              <a:ext cx="3691479" cy="6858000"/>
            </a:xfrm>
            <a:prstGeom prst="rect">
              <a:avLst/>
            </a:prstGeom>
          </p:spPr>
        </p:pic>
        <p:pic>
          <p:nvPicPr>
            <p:cNvPr id="6" name="Picture 5" descr="Woman wearing tuxedo">
              <a:extLst>
                <a:ext uri="{FF2B5EF4-FFF2-40B4-BE49-F238E27FC236}">
                  <a16:creationId xmlns:a16="http://schemas.microsoft.com/office/drawing/2014/main" id="{B0B165ED-EC22-59A9-7550-607D0E460EC5}"/>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691477" y="0"/>
              <a:ext cx="8500524" cy="6858000"/>
            </a:xfrm>
            <a:prstGeom prst="rect">
              <a:avLst/>
            </a:prstGeom>
          </p:spPr>
        </p:pic>
      </p:grpSp>
      <p:sp>
        <p:nvSpPr>
          <p:cNvPr id="2" name="Title 1">
            <a:extLst>
              <a:ext uri="{FF2B5EF4-FFF2-40B4-BE49-F238E27FC236}">
                <a16:creationId xmlns:a16="http://schemas.microsoft.com/office/drawing/2014/main" id="{31C74CD9-B2A6-30DF-B8F8-D0D60D9733D9}"/>
              </a:ext>
            </a:extLst>
          </p:cNvPr>
          <p:cNvSpPr>
            <a:spLocks noGrp="1"/>
          </p:cNvSpPr>
          <p:nvPr>
            <p:ph type="title"/>
          </p:nvPr>
        </p:nvSpPr>
        <p:spPr>
          <a:xfrm>
            <a:off x="838200" y="646479"/>
            <a:ext cx="7083056" cy="1325563"/>
          </a:xfrm>
        </p:spPr>
        <p:txBody>
          <a:bodyPr/>
          <a:lstStyle/>
          <a:p>
            <a:r>
              <a:rPr lang="en-US" b="1" dirty="0"/>
              <a:t>2</a:t>
            </a:r>
            <a:r>
              <a:rPr lang="en-US" dirty="0"/>
              <a:t>…Build a Practice That Reflects Who You Are</a:t>
            </a:r>
          </a:p>
        </p:txBody>
      </p:sp>
      <p:sp>
        <p:nvSpPr>
          <p:cNvPr id="3" name="Content Placeholder 2">
            <a:extLst>
              <a:ext uri="{FF2B5EF4-FFF2-40B4-BE49-F238E27FC236}">
                <a16:creationId xmlns:a16="http://schemas.microsoft.com/office/drawing/2014/main" id="{E1FD06A6-BBBE-37C7-F323-BB64FD8BA3CB}"/>
              </a:ext>
            </a:extLst>
          </p:cNvPr>
          <p:cNvSpPr>
            <a:spLocks noGrp="1"/>
          </p:cNvSpPr>
          <p:nvPr>
            <p:ph sz="quarter" idx="10"/>
          </p:nvPr>
        </p:nvSpPr>
        <p:spPr>
          <a:xfrm>
            <a:off x="838199" y="2145323"/>
            <a:ext cx="7083055" cy="4325327"/>
          </a:xfrm>
        </p:spPr>
        <p:txBody>
          <a:bodyPr/>
          <a:lstStyle/>
          <a:p>
            <a:pPr marL="0" indent="0">
              <a:buNone/>
            </a:pPr>
            <a:r>
              <a:rPr lang="en-US" dirty="0"/>
              <a:t>Family medicine opens doors to work in private practice, community health centers, rural clinics, academic institutions and more. You can </a:t>
            </a:r>
            <a:r>
              <a:rPr lang="en-US" b="1" dirty="0"/>
              <a:t>choose to focus </a:t>
            </a:r>
            <a:r>
              <a:rPr lang="en-US" dirty="0"/>
              <a:t>on sports medicine, maternity care, wilderness medicine or many other types of health care.  </a:t>
            </a:r>
          </a:p>
        </p:txBody>
      </p:sp>
    </p:spTree>
    <p:extLst>
      <p:ext uri="{BB962C8B-B14F-4D97-AF65-F5344CB8AC3E}">
        <p14:creationId xmlns:p14="http://schemas.microsoft.com/office/powerpoint/2010/main" val="281967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74FD-8A30-1890-1B97-DECFB1115215}"/>
              </a:ext>
            </a:extLst>
          </p:cNvPr>
          <p:cNvSpPr>
            <a:spLocks noGrp="1"/>
          </p:cNvSpPr>
          <p:nvPr>
            <p:ph type="title"/>
          </p:nvPr>
        </p:nvSpPr>
        <p:spPr>
          <a:xfrm>
            <a:off x="3330054" y="646479"/>
            <a:ext cx="7717174" cy="1325563"/>
          </a:xfrm>
        </p:spPr>
        <p:txBody>
          <a:bodyPr/>
          <a:lstStyle/>
          <a:p>
            <a:r>
              <a:rPr lang="en-US" b="1" dirty="0"/>
              <a:t>3</a:t>
            </a:r>
            <a:r>
              <a:rPr lang="en-US" dirty="0"/>
              <a:t>…Deliver Health Care, Not Sick Care</a:t>
            </a:r>
          </a:p>
        </p:txBody>
      </p:sp>
      <p:sp>
        <p:nvSpPr>
          <p:cNvPr id="3" name="Content Placeholder 2">
            <a:extLst>
              <a:ext uri="{FF2B5EF4-FFF2-40B4-BE49-F238E27FC236}">
                <a16:creationId xmlns:a16="http://schemas.microsoft.com/office/drawing/2014/main" id="{719ADF44-3714-28A3-33DA-E024A92DE56E}"/>
              </a:ext>
            </a:extLst>
          </p:cNvPr>
          <p:cNvSpPr>
            <a:spLocks noGrp="1"/>
          </p:cNvSpPr>
          <p:nvPr>
            <p:ph sz="quarter" idx="10"/>
          </p:nvPr>
        </p:nvSpPr>
        <p:spPr>
          <a:xfrm>
            <a:off x="4449170" y="2145323"/>
            <a:ext cx="7137779" cy="4325327"/>
          </a:xfrm>
        </p:spPr>
        <p:txBody>
          <a:bodyPr/>
          <a:lstStyle/>
          <a:p>
            <a:pPr marL="0" indent="0">
              <a:buNone/>
            </a:pPr>
            <a:r>
              <a:rPr lang="en-US" dirty="0"/>
              <a:t>Family physicians help patients </a:t>
            </a:r>
            <a:r>
              <a:rPr lang="en-US" b="1" dirty="0"/>
              <a:t>live their healthiest lives </a:t>
            </a:r>
            <a:r>
              <a:rPr lang="en-US" dirty="0"/>
              <a:t>by delivering preventive care based on healthy behaviors and disease prevention. You’ll walk alongside your patients and communities throughout their health care journeys, helping them avoid the burdens of chronic diseases and rising health care costs. </a:t>
            </a:r>
          </a:p>
        </p:txBody>
      </p:sp>
      <p:pic>
        <p:nvPicPr>
          <p:cNvPr id="6" name="Picture 5" descr="Doctor talking to patient">
            <a:extLst>
              <a:ext uri="{FF2B5EF4-FFF2-40B4-BE49-F238E27FC236}">
                <a16:creationId xmlns:a16="http://schemas.microsoft.com/office/drawing/2014/main" id="{608DB885-9069-CB72-FC97-9773D4A2140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583873"/>
            <a:ext cx="2656075" cy="2062495"/>
          </a:xfrm>
          <a:prstGeom prst="rect">
            <a:avLst/>
          </a:prstGeom>
        </p:spPr>
      </p:pic>
      <p:pic>
        <p:nvPicPr>
          <p:cNvPr id="11" name="Picture 10" descr="Smiling doctor examining smiling baby">
            <a:extLst>
              <a:ext uri="{FF2B5EF4-FFF2-40B4-BE49-F238E27FC236}">
                <a16:creationId xmlns:a16="http://schemas.microsoft.com/office/drawing/2014/main" id="{6E9C3F8C-C541-0C31-028C-0C31DA8964B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2689688"/>
            <a:ext cx="2656377" cy="2062495"/>
          </a:xfrm>
          <a:prstGeom prst="rect">
            <a:avLst/>
          </a:prstGeom>
        </p:spPr>
      </p:pic>
      <p:pic>
        <p:nvPicPr>
          <p:cNvPr id="13" name="Picture 12" descr="Doctor speaking with two patients">
            <a:extLst>
              <a:ext uri="{FF2B5EF4-FFF2-40B4-BE49-F238E27FC236}">
                <a16:creationId xmlns:a16="http://schemas.microsoft.com/office/drawing/2014/main" id="{CB18BD4C-70EB-913C-2E0B-FB541A651F1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flipH="1">
            <a:off x="-1" y="4795504"/>
            <a:ext cx="2656075" cy="2062495"/>
          </a:xfrm>
          <a:prstGeom prst="rect">
            <a:avLst/>
          </a:prstGeom>
        </p:spPr>
      </p:pic>
      <p:sp>
        <p:nvSpPr>
          <p:cNvPr id="17" name="TextBox 16">
            <a:extLst>
              <a:ext uri="{FF2B5EF4-FFF2-40B4-BE49-F238E27FC236}">
                <a16:creationId xmlns:a16="http://schemas.microsoft.com/office/drawing/2014/main" id="{0DFCF7B6-82EE-353D-CD43-2D5F560F7E78}"/>
              </a:ext>
            </a:extLst>
          </p:cNvPr>
          <p:cNvSpPr txBox="1"/>
          <p:nvPr/>
        </p:nvSpPr>
        <p:spPr>
          <a:xfrm>
            <a:off x="1555845" y="2145323"/>
            <a:ext cx="2656074" cy="3585597"/>
          </a:xfrm>
          <a:prstGeom prst="rect">
            <a:avLst/>
          </a:prstGeom>
          <a:solidFill>
            <a:schemeClr val="tx2">
              <a:lumMod val="20000"/>
              <a:lumOff val="80000"/>
            </a:schemeClr>
          </a:solidFill>
        </p:spPr>
        <p:txBody>
          <a:bodyPr wrap="square" lIns="182880" tIns="91440" rIns="182880" bIns="91440">
            <a:spAutoFit/>
          </a:bodyPr>
          <a:lstStyle/>
          <a:p>
            <a:pPr>
              <a:spcAft>
                <a:spcPts val="600"/>
              </a:spcAft>
            </a:pPr>
            <a:r>
              <a:rPr lang="en-US" b="0" i="1" dirty="0">
                <a:effectLst/>
                <a:latin typeface="+mj-lt"/>
              </a:rPr>
              <a:t>“I love being able to embed myself in a community and in a family and support them through the most vulnerable spaces and times in their lives, and watch them grow, evolve and thrive.”</a:t>
            </a:r>
          </a:p>
          <a:p>
            <a:pPr algn="r"/>
            <a:r>
              <a:rPr lang="en-US" i="1" dirty="0">
                <a:latin typeface="+mj-lt"/>
              </a:rPr>
              <a:t>- </a:t>
            </a:r>
            <a:r>
              <a:rPr lang="en-US" i="1" dirty="0" err="1">
                <a:latin typeface="+mj-lt"/>
              </a:rPr>
              <a:t>Keyona</a:t>
            </a:r>
            <a:r>
              <a:rPr lang="en-US" i="1" dirty="0">
                <a:latin typeface="+mj-lt"/>
              </a:rPr>
              <a:t> Oni, M.D., B.F.M.O., I.B.C.L., FAAF</a:t>
            </a:r>
          </a:p>
        </p:txBody>
      </p:sp>
    </p:spTree>
    <p:extLst>
      <p:ext uri="{BB962C8B-B14F-4D97-AF65-F5344CB8AC3E}">
        <p14:creationId xmlns:p14="http://schemas.microsoft.com/office/powerpoint/2010/main" val="132976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C9D6-08CA-A79D-BB69-387D0067EF3E}"/>
              </a:ext>
            </a:extLst>
          </p:cNvPr>
          <p:cNvSpPr>
            <a:spLocks noGrp="1"/>
          </p:cNvSpPr>
          <p:nvPr>
            <p:ph type="title"/>
          </p:nvPr>
        </p:nvSpPr>
        <p:spPr/>
        <p:txBody>
          <a:bodyPr/>
          <a:lstStyle/>
          <a:p>
            <a:pPr algn="r"/>
            <a:r>
              <a:rPr lang="en-US" b="1" dirty="0"/>
              <a:t>4</a:t>
            </a:r>
            <a:r>
              <a:rPr lang="en-US" dirty="0"/>
              <a:t>…Enjoy a Stable Career</a:t>
            </a:r>
          </a:p>
        </p:txBody>
      </p:sp>
      <p:sp>
        <p:nvSpPr>
          <p:cNvPr id="44" name="Content Placeholder 43">
            <a:extLst>
              <a:ext uri="{FF2B5EF4-FFF2-40B4-BE49-F238E27FC236}">
                <a16:creationId xmlns:a16="http://schemas.microsoft.com/office/drawing/2014/main" id="{C03BBC56-4BAA-9CC2-24ED-0BB9D7EEC411}"/>
              </a:ext>
            </a:extLst>
          </p:cNvPr>
          <p:cNvSpPr>
            <a:spLocks noGrp="1"/>
          </p:cNvSpPr>
          <p:nvPr>
            <p:ph sz="quarter" idx="11"/>
          </p:nvPr>
        </p:nvSpPr>
        <p:spPr>
          <a:xfrm>
            <a:off x="5270066" y="1723785"/>
            <a:ext cx="6261181" cy="4325327"/>
          </a:xfrm>
        </p:spPr>
        <p:txBody>
          <a:bodyPr/>
          <a:lstStyle/>
          <a:p>
            <a:pPr marL="0" indent="0">
              <a:buNone/>
            </a:pPr>
            <a:r>
              <a:rPr lang="en-US" dirty="0"/>
              <a:t>Family physicians are in high demand as the country gets older and more focused on primary care. You can expect job stability, career flexibility and growing salaries with signing bonuses and loan repayment. </a:t>
            </a:r>
          </a:p>
          <a:p>
            <a:pPr marL="0" indent="0" algn="ctr">
              <a:buNone/>
            </a:pPr>
            <a:r>
              <a:rPr lang="en-US" sz="3200" dirty="0"/>
              <a:t>Did you know that in 2022 the average full-time family physician </a:t>
            </a:r>
            <a:r>
              <a:rPr lang="en-US" sz="3200" b="1" dirty="0"/>
              <a:t>earned a total of $274,359*</a:t>
            </a:r>
            <a:r>
              <a:rPr lang="en-US" sz="3200" dirty="0"/>
              <a:t>?</a:t>
            </a:r>
          </a:p>
        </p:txBody>
      </p:sp>
      <p:grpSp>
        <p:nvGrpSpPr>
          <p:cNvPr id="43" name="Group 42">
            <a:extLst>
              <a:ext uri="{FF2B5EF4-FFF2-40B4-BE49-F238E27FC236}">
                <a16:creationId xmlns:a16="http://schemas.microsoft.com/office/drawing/2014/main" id="{EC8908EA-D5AC-CD4E-B109-6DDA5D30FD02}"/>
              </a:ext>
            </a:extLst>
          </p:cNvPr>
          <p:cNvGrpSpPr/>
          <p:nvPr/>
        </p:nvGrpSpPr>
        <p:grpSpPr>
          <a:xfrm>
            <a:off x="322925" y="694826"/>
            <a:ext cx="5266038" cy="5214240"/>
            <a:chOff x="474401" y="704804"/>
            <a:chExt cx="5266038" cy="5214240"/>
          </a:xfrm>
        </p:grpSpPr>
        <p:grpSp>
          <p:nvGrpSpPr>
            <p:cNvPr id="42" name="Group 41">
              <a:extLst>
                <a:ext uri="{FF2B5EF4-FFF2-40B4-BE49-F238E27FC236}">
                  <a16:creationId xmlns:a16="http://schemas.microsoft.com/office/drawing/2014/main" id="{22D8216E-FFBF-34E9-F941-7E974BF96E4E}"/>
                </a:ext>
              </a:extLst>
            </p:cNvPr>
            <p:cNvGrpSpPr/>
            <p:nvPr/>
          </p:nvGrpSpPr>
          <p:grpSpPr>
            <a:xfrm>
              <a:off x="474401" y="704804"/>
              <a:ext cx="5266038" cy="5214240"/>
              <a:chOff x="474401" y="704804"/>
              <a:chExt cx="5266038" cy="5214240"/>
            </a:xfrm>
          </p:grpSpPr>
          <p:sp>
            <p:nvSpPr>
              <p:cNvPr id="5" name="Right Triangle 4">
                <a:extLst>
                  <a:ext uri="{FF2B5EF4-FFF2-40B4-BE49-F238E27FC236}">
                    <a16:creationId xmlns:a16="http://schemas.microsoft.com/office/drawing/2014/main" id="{E99B5E19-32C6-E903-DA7D-7D8FEBAED072}"/>
                  </a:ext>
                </a:extLst>
              </p:cNvPr>
              <p:cNvSpPr/>
              <p:nvPr/>
            </p:nvSpPr>
            <p:spPr>
              <a:xfrm>
                <a:off x="474401" y="704804"/>
                <a:ext cx="5056144" cy="5214240"/>
              </a:xfrm>
              <a:prstGeom prst="rtTriangl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D96FF23-15B7-BA1B-3AA7-E7CCC3782640}"/>
                  </a:ext>
                </a:extLst>
              </p:cNvPr>
              <p:cNvGrpSpPr/>
              <p:nvPr/>
            </p:nvGrpSpPr>
            <p:grpSpPr>
              <a:xfrm>
                <a:off x="650441" y="999100"/>
                <a:ext cx="5089998" cy="4480013"/>
                <a:chOff x="4142461" y="1712224"/>
                <a:chExt cx="4522759" cy="3980752"/>
              </a:xfrm>
            </p:grpSpPr>
            <p:grpSp>
              <p:nvGrpSpPr>
                <p:cNvPr id="7" name="Group 6">
                  <a:extLst>
                    <a:ext uri="{FF2B5EF4-FFF2-40B4-BE49-F238E27FC236}">
                      <a16:creationId xmlns:a16="http://schemas.microsoft.com/office/drawing/2014/main" id="{3B0C1FE3-95C7-8CF8-596B-381A9291C897}"/>
                    </a:ext>
                  </a:extLst>
                </p:cNvPr>
                <p:cNvGrpSpPr/>
                <p:nvPr/>
              </p:nvGrpSpPr>
              <p:grpSpPr>
                <a:xfrm>
                  <a:off x="4142461" y="1712224"/>
                  <a:ext cx="4522759" cy="3980752"/>
                  <a:chOff x="1708272" y="1685238"/>
                  <a:chExt cx="4522759" cy="3980752"/>
                </a:xfrm>
              </p:grpSpPr>
              <p:sp>
                <p:nvSpPr>
                  <p:cNvPr id="9" name="Arrow: Up 8">
                    <a:extLst>
                      <a:ext uri="{FF2B5EF4-FFF2-40B4-BE49-F238E27FC236}">
                        <a16:creationId xmlns:a16="http://schemas.microsoft.com/office/drawing/2014/main" id="{DD9CF511-495E-5246-AB1C-154CD18453A5}"/>
                      </a:ext>
                    </a:extLst>
                  </p:cNvPr>
                  <p:cNvSpPr/>
                  <p:nvPr/>
                </p:nvSpPr>
                <p:spPr>
                  <a:xfrm>
                    <a:off x="1708272" y="1685238"/>
                    <a:ext cx="2115127" cy="3919061"/>
                  </a:xfrm>
                  <a:prstGeom prst="upArrow">
                    <a:avLst>
                      <a:gd name="adj1" fmla="val 50000"/>
                      <a:gd name="adj2" fmla="val 5698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30C7D0B-6BE9-5D18-29A4-1AA75F074DAD}"/>
                      </a:ext>
                    </a:extLst>
                  </p:cNvPr>
                  <p:cNvGrpSpPr/>
                  <p:nvPr/>
                </p:nvGrpSpPr>
                <p:grpSpPr>
                  <a:xfrm>
                    <a:off x="2458900" y="3163888"/>
                    <a:ext cx="3772131" cy="2502102"/>
                    <a:chOff x="2174198" y="3000300"/>
                    <a:chExt cx="3772131" cy="2502102"/>
                  </a:xfrm>
                </p:grpSpPr>
                <p:sp>
                  <p:nvSpPr>
                    <p:cNvPr id="24" name="TextBox 23">
                      <a:extLst>
                        <a:ext uri="{FF2B5EF4-FFF2-40B4-BE49-F238E27FC236}">
                          <a16:creationId xmlns:a16="http://schemas.microsoft.com/office/drawing/2014/main" id="{433D9F0B-4758-35F4-7133-A071162CD1C5}"/>
                        </a:ext>
                      </a:extLst>
                    </p:cNvPr>
                    <p:cNvSpPr txBox="1"/>
                    <p:nvPr/>
                  </p:nvSpPr>
                  <p:spPr>
                    <a:xfrm>
                      <a:off x="2174198" y="3000300"/>
                      <a:ext cx="613871" cy="338554"/>
                    </a:xfrm>
                    <a:prstGeom prst="rect">
                      <a:avLst/>
                    </a:prstGeom>
                    <a:noFill/>
                  </p:spPr>
                  <p:txBody>
                    <a:bodyPr wrap="square" rtlCol="0">
                      <a:spAutoFit/>
                    </a:bodyPr>
                    <a:lstStyle/>
                    <a:p>
                      <a:pPr algn="ctr"/>
                      <a:r>
                        <a:rPr lang="en-US" sz="1600" dirty="0">
                          <a:solidFill>
                            <a:schemeClr val="bg1"/>
                          </a:solidFill>
                        </a:rPr>
                        <a:t>8%</a:t>
                      </a:r>
                    </a:p>
                  </p:txBody>
                </p:sp>
                <p:sp>
                  <p:nvSpPr>
                    <p:cNvPr id="25" name="TextBox 24">
                      <a:extLst>
                        <a:ext uri="{FF2B5EF4-FFF2-40B4-BE49-F238E27FC236}">
                          <a16:creationId xmlns:a16="http://schemas.microsoft.com/office/drawing/2014/main" id="{6C701B22-E96E-30A5-2EAC-9963DC74CD39}"/>
                        </a:ext>
                      </a:extLst>
                    </p:cNvPr>
                    <p:cNvSpPr txBox="1"/>
                    <p:nvPr/>
                  </p:nvSpPr>
                  <p:spPr>
                    <a:xfrm>
                      <a:off x="2174198" y="3346638"/>
                      <a:ext cx="613871" cy="328173"/>
                    </a:xfrm>
                    <a:prstGeom prst="rect">
                      <a:avLst/>
                    </a:prstGeom>
                    <a:noFill/>
                  </p:spPr>
                  <p:txBody>
                    <a:bodyPr wrap="square" rtlCol="0">
                      <a:spAutoFit/>
                    </a:bodyPr>
                    <a:lstStyle/>
                    <a:p>
                      <a:pPr algn="ctr"/>
                      <a:r>
                        <a:rPr lang="en-US" b="1" dirty="0">
                          <a:solidFill>
                            <a:schemeClr val="bg1"/>
                          </a:solidFill>
                        </a:rPr>
                        <a:t>6%</a:t>
                      </a:r>
                    </a:p>
                  </p:txBody>
                </p:sp>
                <p:sp>
                  <p:nvSpPr>
                    <p:cNvPr id="26" name="TextBox 25">
                      <a:extLst>
                        <a:ext uri="{FF2B5EF4-FFF2-40B4-BE49-F238E27FC236}">
                          <a16:creationId xmlns:a16="http://schemas.microsoft.com/office/drawing/2014/main" id="{48169A38-24FF-4C1A-8D27-4A192180DA2A}"/>
                        </a:ext>
                      </a:extLst>
                    </p:cNvPr>
                    <p:cNvSpPr txBox="1"/>
                    <p:nvPr/>
                  </p:nvSpPr>
                  <p:spPr>
                    <a:xfrm>
                      <a:off x="2174198" y="3721484"/>
                      <a:ext cx="613871" cy="338554"/>
                    </a:xfrm>
                    <a:prstGeom prst="rect">
                      <a:avLst/>
                    </a:prstGeom>
                    <a:noFill/>
                  </p:spPr>
                  <p:txBody>
                    <a:bodyPr wrap="square" rtlCol="0">
                      <a:spAutoFit/>
                    </a:bodyPr>
                    <a:lstStyle/>
                    <a:p>
                      <a:pPr algn="ctr"/>
                      <a:r>
                        <a:rPr lang="en-US" sz="1600" dirty="0">
                          <a:solidFill>
                            <a:schemeClr val="bg1"/>
                          </a:solidFill>
                        </a:rPr>
                        <a:t>5%</a:t>
                      </a:r>
                    </a:p>
                  </p:txBody>
                </p:sp>
                <p:sp>
                  <p:nvSpPr>
                    <p:cNvPr id="27" name="TextBox 26">
                      <a:extLst>
                        <a:ext uri="{FF2B5EF4-FFF2-40B4-BE49-F238E27FC236}">
                          <a16:creationId xmlns:a16="http://schemas.microsoft.com/office/drawing/2014/main" id="{5FB68329-6F03-2C02-49E8-7B74EFF82A6D}"/>
                        </a:ext>
                      </a:extLst>
                    </p:cNvPr>
                    <p:cNvSpPr txBox="1"/>
                    <p:nvPr/>
                  </p:nvSpPr>
                  <p:spPr>
                    <a:xfrm>
                      <a:off x="2174198" y="4082076"/>
                      <a:ext cx="613871" cy="338554"/>
                    </a:xfrm>
                    <a:prstGeom prst="rect">
                      <a:avLst/>
                    </a:prstGeom>
                    <a:noFill/>
                  </p:spPr>
                  <p:txBody>
                    <a:bodyPr wrap="square" rtlCol="0">
                      <a:spAutoFit/>
                    </a:bodyPr>
                    <a:lstStyle/>
                    <a:p>
                      <a:pPr algn="ctr"/>
                      <a:r>
                        <a:rPr lang="en-US" sz="1600" dirty="0">
                          <a:solidFill>
                            <a:schemeClr val="bg1"/>
                          </a:solidFill>
                        </a:rPr>
                        <a:t>4%</a:t>
                      </a:r>
                    </a:p>
                  </p:txBody>
                </p:sp>
                <p:sp>
                  <p:nvSpPr>
                    <p:cNvPr id="28" name="TextBox 27">
                      <a:extLst>
                        <a:ext uri="{FF2B5EF4-FFF2-40B4-BE49-F238E27FC236}">
                          <a16:creationId xmlns:a16="http://schemas.microsoft.com/office/drawing/2014/main" id="{D20D7A9A-1688-77C7-A45E-F347D11D4111}"/>
                        </a:ext>
                      </a:extLst>
                    </p:cNvPr>
                    <p:cNvSpPr txBox="1"/>
                    <p:nvPr/>
                  </p:nvSpPr>
                  <p:spPr>
                    <a:xfrm>
                      <a:off x="2174198" y="4442668"/>
                      <a:ext cx="613871" cy="338554"/>
                    </a:xfrm>
                    <a:prstGeom prst="rect">
                      <a:avLst/>
                    </a:prstGeom>
                    <a:noFill/>
                  </p:spPr>
                  <p:txBody>
                    <a:bodyPr wrap="square" rtlCol="0">
                      <a:spAutoFit/>
                    </a:bodyPr>
                    <a:lstStyle/>
                    <a:p>
                      <a:pPr algn="ctr"/>
                      <a:r>
                        <a:rPr lang="en-US" sz="1600" dirty="0">
                          <a:solidFill>
                            <a:schemeClr val="bg1"/>
                          </a:solidFill>
                        </a:rPr>
                        <a:t>3%</a:t>
                      </a:r>
                    </a:p>
                  </p:txBody>
                </p:sp>
                <p:sp>
                  <p:nvSpPr>
                    <p:cNvPr id="29" name="TextBox 28">
                      <a:extLst>
                        <a:ext uri="{FF2B5EF4-FFF2-40B4-BE49-F238E27FC236}">
                          <a16:creationId xmlns:a16="http://schemas.microsoft.com/office/drawing/2014/main" id="{E51CCC0C-D2C5-DA76-0034-BA69A822DC61}"/>
                        </a:ext>
                      </a:extLst>
                    </p:cNvPr>
                    <p:cNvSpPr txBox="1"/>
                    <p:nvPr/>
                  </p:nvSpPr>
                  <p:spPr>
                    <a:xfrm>
                      <a:off x="2174198" y="4803260"/>
                      <a:ext cx="613871" cy="338554"/>
                    </a:xfrm>
                    <a:prstGeom prst="rect">
                      <a:avLst/>
                    </a:prstGeom>
                    <a:noFill/>
                  </p:spPr>
                  <p:txBody>
                    <a:bodyPr wrap="square" rtlCol="0">
                      <a:spAutoFit/>
                    </a:bodyPr>
                    <a:lstStyle/>
                    <a:p>
                      <a:pPr algn="ctr"/>
                      <a:r>
                        <a:rPr lang="en-US" sz="1600" dirty="0">
                          <a:solidFill>
                            <a:schemeClr val="bg1"/>
                          </a:solidFill>
                        </a:rPr>
                        <a:t>2%</a:t>
                      </a:r>
                    </a:p>
                  </p:txBody>
                </p:sp>
                <p:sp>
                  <p:nvSpPr>
                    <p:cNvPr id="30" name="TextBox 29">
                      <a:extLst>
                        <a:ext uri="{FF2B5EF4-FFF2-40B4-BE49-F238E27FC236}">
                          <a16:creationId xmlns:a16="http://schemas.microsoft.com/office/drawing/2014/main" id="{7815C3C0-7D31-79CC-475C-7739AE2AC890}"/>
                        </a:ext>
                      </a:extLst>
                    </p:cNvPr>
                    <p:cNvSpPr txBox="1"/>
                    <p:nvPr/>
                  </p:nvSpPr>
                  <p:spPr>
                    <a:xfrm>
                      <a:off x="2174198" y="5163848"/>
                      <a:ext cx="613871" cy="338554"/>
                    </a:xfrm>
                    <a:prstGeom prst="rect">
                      <a:avLst/>
                    </a:prstGeom>
                    <a:noFill/>
                  </p:spPr>
                  <p:txBody>
                    <a:bodyPr wrap="square" rtlCol="0">
                      <a:spAutoFit/>
                    </a:bodyPr>
                    <a:lstStyle/>
                    <a:p>
                      <a:pPr algn="ctr"/>
                      <a:r>
                        <a:rPr lang="en-US" sz="1600" dirty="0">
                          <a:solidFill>
                            <a:schemeClr val="bg1"/>
                          </a:solidFill>
                        </a:rPr>
                        <a:t>1%</a:t>
                      </a:r>
                    </a:p>
                  </p:txBody>
                </p:sp>
                <p:sp>
                  <p:nvSpPr>
                    <p:cNvPr id="35" name="TextBox 34">
                      <a:extLst>
                        <a:ext uri="{FF2B5EF4-FFF2-40B4-BE49-F238E27FC236}">
                          <a16:creationId xmlns:a16="http://schemas.microsoft.com/office/drawing/2014/main" id="{D7F92E6A-35FF-EF4B-691A-8BF68EC57FA8}"/>
                        </a:ext>
                      </a:extLst>
                    </p:cNvPr>
                    <p:cNvSpPr txBox="1"/>
                    <p:nvPr/>
                  </p:nvSpPr>
                  <p:spPr>
                    <a:xfrm>
                      <a:off x="2992644" y="3385782"/>
                      <a:ext cx="2953685" cy="257638"/>
                    </a:xfrm>
                    <a:prstGeom prst="rect">
                      <a:avLst/>
                    </a:prstGeom>
                    <a:noFill/>
                  </p:spPr>
                  <p:txBody>
                    <a:bodyPr wrap="square" rtlCol="0">
                      <a:spAutoFit/>
                    </a:bodyPr>
                    <a:lstStyle/>
                    <a:p>
                      <a:pPr>
                        <a:lnSpc>
                          <a:spcPts val="1500"/>
                        </a:lnSpc>
                      </a:pPr>
                      <a:r>
                        <a:rPr lang="en-US" sz="1600" b="1" dirty="0"/>
                        <a:t>Family medicine</a:t>
                      </a:r>
                      <a:endParaRPr lang="en-US" sz="1400" dirty="0"/>
                    </a:p>
                  </p:txBody>
                </p:sp>
                <p:sp>
                  <p:nvSpPr>
                    <p:cNvPr id="45" name="TextBox 44">
                      <a:extLst>
                        <a:ext uri="{FF2B5EF4-FFF2-40B4-BE49-F238E27FC236}">
                          <a16:creationId xmlns:a16="http://schemas.microsoft.com/office/drawing/2014/main" id="{B8F697B6-5E81-49B5-D7C6-A6FC54C1E59D}"/>
                        </a:ext>
                      </a:extLst>
                    </p:cNvPr>
                    <p:cNvSpPr txBox="1"/>
                    <p:nvPr/>
                  </p:nvSpPr>
                  <p:spPr>
                    <a:xfrm>
                      <a:off x="2992644" y="3021652"/>
                      <a:ext cx="2036602" cy="257638"/>
                    </a:xfrm>
                    <a:prstGeom prst="rect">
                      <a:avLst/>
                    </a:prstGeom>
                    <a:noFill/>
                  </p:spPr>
                  <p:txBody>
                    <a:bodyPr wrap="square" rtlCol="0">
                      <a:spAutoFit/>
                    </a:bodyPr>
                    <a:lstStyle/>
                    <a:p>
                      <a:pPr>
                        <a:lnSpc>
                          <a:spcPts val="1500"/>
                        </a:lnSpc>
                      </a:pPr>
                      <a:r>
                        <a:rPr lang="en-US" sz="1400" dirty="0"/>
                        <a:t>Pathology</a:t>
                      </a:r>
                      <a:endParaRPr lang="en-US" sz="1200" dirty="0"/>
                    </a:p>
                  </p:txBody>
                </p:sp>
                <p:sp>
                  <p:nvSpPr>
                    <p:cNvPr id="46" name="TextBox 45">
                      <a:extLst>
                        <a:ext uri="{FF2B5EF4-FFF2-40B4-BE49-F238E27FC236}">
                          <a16:creationId xmlns:a16="http://schemas.microsoft.com/office/drawing/2014/main" id="{B65A5956-7B72-E25A-7AF4-9E8CF9044D66}"/>
                        </a:ext>
                      </a:extLst>
                    </p:cNvPr>
                    <p:cNvSpPr txBox="1"/>
                    <p:nvPr/>
                  </p:nvSpPr>
                  <p:spPr>
                    <a:xfrm>
                      <a:off x="2992644" y="3749912"/>
                      <a:ext cx="2260989" cy="252966"/>
                    </a:xfrm>
                    <a:prstGeom prst="rect">
                      <a:avLst/>
                    </a:prstGeom>
                    <a:noFill/>
                  </p:spPr>
                  <p:txBody>
                    <a:bodyPr wrap="square" rtlCol="0">
                      <a:spAutoFit/>
                    </a:bodyPr>
                    <a:lstStyle/>
                    <a:p>
                      <a:pPr>
                        <a:lnSpc>
                          <a:spcPts val="1500"/>
                        </a:lnSpc>
                      </a:pPr>
                      <a:r>
                        <a:rPr lang="en-US" sz="1400" dirty="0"/>
                        <a:t>Anesthesiology, Psychiatry</a:t>
                      </a:r>
                      <a:endParaRPr lang="en-US" sz="1200" dirty="0"/>
                    </a:p>
                  </p:txBody>
                </p:sp>
                <p:sp>
                  <p:nvSpPr>
                    <p:cNvPr id="47" name="TextBox 46">
                      <a:extLst>
                        <a:ext uri="{FF2B5EF4-FFF2-40B4-BE49-F238E27FC236}">
                          <a16:creationId xmlns:a16="http://schemas.microsoft.com/office/drawing/2014/main" id="{D30EB8CC-BB87-B064-3D5B-D302F393456A}"/>
                        </a:ext>
                      </a:extLst>
                    </p:cNvPr>
                    <p:cNvSpPr txBox="1"/>
                    <p:nvPr/>
                  </p:nvSpPr>
                  <p:spPr>
                    <a:xfrm>
                      <a:off x="2992644" y="4109371"/>
                      <a:ext cx="1253612" cy="252966"/>
                    </a:xfrm>
                    <a:prstGeom prst="rect">
                      <a:avLst/>
                    </a:prstGeom>
                    <a:noFill/>
                  </p:spPr>
                  <p:txBody>
                    <a:bodyPr wrap="square" rtlCol="0">
                      <a:spAutoFit/>
                    </a:bodyPr>
                    <a:lstStyle/>
                    <a:p>
                      <a:pPr>
                        <a:lnSpc>
                          <a:spcPts val="1500"/>
                        </a:lnSpc>
                      </a:pPr>
                      <a:r>
                        <a:rPr lang="en-US" sz="1400" dirty="0"/>
                        <a:t>OBGYN</a:t>
                      </a:r>
                      <a:endParaRPr lang="en-US" sz="1200" dirty="0"/>
                    </a:p>
                  </p:txBody>
                </p:sp>
                <p:sp>
                  <p:nvSpPr>
                    <p:cNvPr id="48" name="TextBox 47">
                      <a:extLst>
                        <a:ext uri="{FF2B5EF4-FFF2-40B4-BE49-F238E27FC236}">
                          <a16:creationId xmlns:a16="http://schemas.microsoft.com/office/drawing/2014/main" id="{23CB76D5-777B-0921-69D0-BA3D0AEB374B}"/>
                        </a:ext>
                      </a:extLst>
                    </p:cNvPr>
                    <p:cNvSpPr txBox="1"/>
                    <p:nvPr/>
                  </p:nvSpPr>
                  <p:spPr>
                    <a:xfrm>
                      <a:off x="2992644" y="4468829"/>
                      <a:ext cx="2237078" cy="252966"/>
                    </a:xfrm>
                    <a:prstGeom prst="rect">
                      <a:avLst/>
                    </a:prstGeom>
                    <a:noFill/>
                  </p:spPr>
                  <p:txBody>
                    <a:bodyPr wrap="square" rtlCol="0">
                      <a:spAutoFit/>
                    </a:bodyPr>
                    <a:lstStyle/>
                    <a:p>
                      <a:pPr>
                        <a:lnSpc>
                          <a:spcPts val="1500"/>
                        </a:lnSpc>
                      </a:pPr>
                      <a:r>
                        <a:rPr lang="en-US" sz="1400" dirty="0"/>
                        <a:t>Internal medicine, Radiology</a:t>
                      </a:r>
                      <a:endParaRPr lang="en-US" sz="1200" dirty="0"/>
                    </a:p>
                  </p:txBody>
                </p:sp>
                <p:sp>
                  <p:nvSpPr>
                    <p:cNvPr id="49" name="TextBox 48">
                      <a:extLst>
                        <a:ext uri="{FF2B5EF4-FFF2-40B4-BE49-F238E27FC236}">
                          <a16:creationId xmlns:a16="http://schemas.microsoft.com/office/drawing/2014/main" id="{4DA03B93-2A91-D819-057C-8BF042CB5FBE}"/>
                        </a:ext>
                      </a:extLst>
                    </p:cNvPr>
                    <p:cNvSpPr txBox="1"/>
                    <p:nvPr/>
                  </p:nvSpPr>
                  <p:spPr>
                    <a:xfrm>
                      <a:off x="2992644" y="4828287"/>
                      <a:ext cx="1750817" cy="252966"/>
                    </a:xfrm>
                    <a:prstGeom prst="rect">
                      <a:avLst/>
                    </a:prstGeom>
                    <a:noFill/>
                  </p:spPr>
                  <p:txBody>
                    <a:bodyPr wrap="square" rtlCol="0">
                      <a:spAutoFit/>
                    </a:bodyPr>
                    <a:lstStyle/>
                    <a:p>
                      <a:pPr>
                        <a:lnSpc>
                          <a:spcPts val="1500"/>
                        </a:lnSpc>
                      </a:pPr>
                      <a:r>
                        <a:rPr lang="en-US" sz="1400" dirty="0"/>
                        <a:t>Gastroenterology</a:t>
                      </a:r>
                      <a:endParaRPr lang="en-US" sz="1200" dirty="0"/>
                    </a:p>
                  </p:txBody>
                </p:sp>
                <p:sp>
                  <p:nvSpPr>
                    <p:cNvPr id="50" name="TextBox 49">
                      <a:extLst>
                        <a:ext uri="{FF2B5EF4-FFF2-40B4-BE49-F238E27FC236}">
                          <a16:creationId xmlns:a16="http://schemas.microsoft.com/office/drawing/2014/main" id="{053096BF-36CA-DB07-7A86-B2AEA77AF383}"/>
                        </a:ext>
                      </a:extLst>
                    </p:cNvPr>
                    <p:cNvSpPr txBox="1"/>
                    <p:nvPr/>
                  </p:nvSpPr>
                  <p:spPr>
                    <a:xfrm>
                      <a:off x="2992644" y="5159401"/>
                      <a:ext cx="1604087" cy="252966"/>
                    </a:xfrm>
                    <a:prstGeom prst="rect">
                      <a:avLst/>
                    </a:prstGeom>
                    <a:noFill/>
                  </p:spPr>
                  <p:txBody>
                    <a:bodyPr wrap="square" rtlCol="0">
                      <a:spAutoFit/>
                    </a:bodyPr>
                    <a:lstStyle/>
                    <a:p>
                      <a:pPr>
                        <a:lnSpc>
                          <a:spcPts val="1500"/>
                        </a:lnSpc>
                      </a:pPr>
                      <a:r>
                        <a:rPr lang="en-US" sz="1400" dirty="0"/>
                        <a:t>Oncology</a:t>
                      </a:r>
                      <a:endParaRPr lang="en-US" sz="1200" dirty="0"/>
                    </a:p>
                  </p:txBody>
                </p:sp>
              </p:grpSp>
              <p:grpSp>
                <p:nvGrpSpPr>
                  <p:cNvPr id="11" name="Group 10">
                    <a:extLst>
                      <a:ext uri="{FF2B5EF4-FFF2-40B4-BE49-F238E27FC236}">
                        <a16:creationId xmlns:a16="http://schemas.microsoft.com/office/drawing/2014/main" id="{113255CE-13C9-9048-5217-367F29D1330B}"/>
                      </a:ext>
                    </a:extLst>
                  </p:cNvPr>
                  <p:cNvGrpSpPr/>
                  <p:nvPr/>
                </p:nvGrpSpPr>
                <p:grpSpPr>
                  <a:xfrm>
                    <a:off x="2262453" y="3138894"/>
                    <a:ext cx="1006764" cy="2133070"/>
                    <a:chOff x="2270373" y="3138894"/>
                    <a:chExt cx="1006764" cy="2133070"/>
                  </a:xfrm>
                </p:grpSpPr>
                <p:cxnSp>
                  <p:nvCxnSpPr>
                    <p:cNvPr id="14" name="Straight Connector 13">
                      <a:extLst>
                        <a:ext uri="{FF2B5EF4-FFF2-40B4-BE49-F238E27FC236}">
                          <a16:creationId xmlns:a16="http://schemas.microsoft.com/office/drawing/2014/main" id="{8CF5255D-2606-6CD7-B43E-F38BB1A42F53}"/>
                        </a:ext>
                      </a:extLst>
                    </p:cNvPr>
                    <p:cNvCxnSpPr>
                      <a:cxnSpLocks/>
                    </p:cNvCxnSpPr>
                    <p:nvPr/>
                  </p:nvCxnSpPr>
                  <p:spPr>
                    <a:xfrm>
                      <a:off x="2270373" y="3138894"/>
                      <a:ext cx="100676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BC4461-203E-47A2-8B3E-0E880F8D57C0}"/>
                        </a:ext>
                      </a:extLst>
                    </p:cNvPr>
                    <p:cNvCxnSpPr>
                      <a:cxnSpLocks/>
                    </p:cNvCxnSpPr>
                    <p:nvPr/>
                  </p:nvCxnSpPr>
                  <p:spPr>
                    <a:xfrm>
                      <a:off x="2270373" y="3494406"/>
                      <a:ext cx="100676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62EC63-BFFF-159A-7084-3D77B27A3AF4}"/>
                        </a:ext>
                      </a:extLst>
                    </p:cNvPr>
                    <p:cNvCxnSpPr>
                      <a:cxnSpLocks/>
                    </p:cNvCxnSpPr>
                    <p:nvPr/>
                  </p:nvCxnSpPr>
                  <p:spPr>
                    <a:xfrm>
                      <a:off x="2270373" y="3849918"/>
                      <a:ext cx="100676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2BA1CB-BB19-F128-969D-C384A3A5001E}"/>
                        </a:ext>
                      </a:extLst>
                    </p:cNvPr>
                    <p:cNvCxnSpPr>
                      <a:cxnSpLocks/>
                    </p:cNvCxnSpPr>
                    <p:nvPr/>
                  </p:nvCxnSpPr>
                  <p:spPr>
                    <a:xfrm>
                      <a:off x="2270373" y="4205430"/>
                      <a:ext cx="100676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B6B4C9-EC5E-6303-FC0D-2C016A427131}"/>
                        </a:ext>
                      </a:extLst>
                    </p:cNvPr>
                    <p:cNvCxnSpPr>
                      <a:cxnSpLocks/>
                    </p:cNvCxnSpPr>
                    <p:nvPr/>
                  </p:nvCxnSpPr>
                  <p:spPr>
                    <a:xfrm>
                      <a:off x="2270373" y="4560942"/>
                      <a:ext cx="100676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9AF8EB-F4FC-CD0E-B412-C334071E0B09}"/>
                        </a:ext>
                      </a:extLst>
                    </p:cNvPr>
                    <p:cNvCxnSpPr>
                      <a:cxnSpLocks/>
                    </p:cNvCxnSpPr>
                    <p:nvPr/>
                  </p:nvCxnSpPr>
                  <p:spPr>
                    <a:xfrm>
                      <a:off x="2270373" y="4916454"/>
                      <a:ext cx="100676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98652E-B61C-871D-7C0E-BC9DFDCF4DB2}"/>
                        </a:ext>
                      </a:extLst>
                    </p:cNvPr>
                    <p:cNvCxnSpPr>
                      <a:cxnSpLocks/>
                    </p:cNvCxnSpPr>
                    <p:nvPr/>
                  </p:nvCxnSpPr>
                  <p:spPr>
                    <a:xfrm>
                      <a:off x="2270373" y="5271964"/>
                      <a:ext cx="1006764"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8" name="TextBox 7">
                  <a:extLst>
                    <a:ext uri="{FF2B5EF4-FFF2-40B4-BE49-F238E27FC236}">
                      <a16:creationId xmlns:a16="http://schemas.microsoft.com/office/drawing/2014/main" id="{8189DA15-035B-549E-497B-237A1B5111D0}"/>
                    </a:ext>
                  </a:extLst>
                </p:cNvPr>
                <p:cNvSpPr txBox="1"/>
                <p:nvPr/>
              </p:nvSpPr>
              <p:spPr>
                <a:xfrm>
                  <a:off x="4795102" y="2315629"/>
                  <a:ext cx="794328" cy="707886"/>
                </a:xfrm>
                <a:prstGeom prst="rect">
                  <a:avLst/>
                </a:prstGeom>
                <a:noFill/>
              </p:spPr>
              <p:txBody>
                <a:bodyPr wrap="square" rtlCol="0">
                  <a:spAutoFit/>
                </a:bodyPr>
                <a:lstStyle/>
                <a:p>
                  <a:pPr algn="ctr"/>
                  <a:r>
                    <a:rPr lang="en-US" sz="4000" b="1" dirty="0">
                      <a:solidFill>
                        <a:schemeClr val="bg1"/>
                      </a:solidFill>
                    </a:rPr>
                    <a:t>%</a:t>
                  </a:r>
                </a:p>
              </p:txBody>
            </p:sp>
          </p:grpSp>
        </p:grpSp>
        <p:sp>
          <p:nvSpPr>
            <p:cNvPr id="41" name="TextBox 40">
              <a:extLst>
                <a:ext uri="{FF2B5EF4-FFF2-40B4-BE49-F238E27FC236}">
                  <a16:creationId xmlns:a16="http://schemas.microsoft.com/office/drawing/2014/main" id="{94ADF7F8-41D1-8B20-6A87-1EF7D8D53893}"/>
                </a:ext>
              </a:extLst>
            </p:cNvPr>
            <p:cNvSpPr txBox="1"/>
            <p:nvPr/>
          </p:nvSpPr>
          <p:spPr>
            <a:xfrm>
              <a:off x="474402" y="5550092"/>
              <a:ext cx="4716908" cy="307777"/>
            </a:xfrm>
            <a:prstGeom prst="rect">
              <a:avLst/>
            </a:prstGeom>
            <a:solidFill>
              <a:srgbClr val="E7E6E6"/>
            </a:solidFill>
            <a:ln w="38100">
              <a:noFill/>
            </a:ln>
          </p:spPr>
          <p:txBody>
            <a:bodyPr wrap="square" rtlCol="0">
              <a:spAutoFit/>
            </a:bodyPr>
            <a:lstStyle/>
            <a:p>
              <a:pPr algn="ctr"/>
              <a:r>
                <a:rPr lang="en-US" sz="1400" b="1" dirty="0"/>
                <a:t>Specialties that gained or lost ground in pay in 2023</a:t>
              </a:r>
            </a:p>
          </p:txBody>
        </p:sp>
      </p:grpSp>
      <p:sp>
        <p:nvSpPr>
          <p:cNvPr id="53" name="TextBox 52">
            <a:extLst>
              <a:ext uri="{FF2B5EF4-FFF2-40B4-BE49-F238E27FC236}">
                <a16:creationId xmlns:a16="http://schemas.microsoft.com/office/drawing/2014/main" id="{2049EC45-F936-4B7F-6E5E-591351979003}"/>
              </a:ext>
            </a:extLst>
          </p:cNvPr>
          <p:cNvSpPr txBox="1"/>
          <p:nvPr/>
        </p:nvSpPr>
        <p:spPr>
          <a:xfrm>
            <a:off x="322925" y="6416121"/>
            <a:ext cx="7800350" cy="378187"/>
          </a:xfrm>
          <a:prstGeom prst="rect">
            <a:avLst/>
          </a:prstGeom>
        </p:spPr>
        <p:txBody>
          <a:bodyPr vert="horz" wrap="square" lIns="91440" tIns="45720" rIns="91440" bIns="45720" rtlCol="0" anchor="t">
            <a:noAutofit/>
          </a:bodyPr>
          <a:lstStyle/>
          <a:p>
            <a:pPr algn="l"/>
            <a:r>
              <a:rPr lang="en-US" sz="900" i="1" dirty="0"/>
              <a:t>Source: Weatherby Healthcare; Physician salary report 2024: Increased earnings, but at slowing rates, July 2, 2024, accessed January 27, 2025</a:t>
            </a:r>
          </a:p>
          <a:p>
            <a:pPr algn="l"/>
            <a:r>
              <a:rPr lang="en-US" sz="900" i="1" dirty="0"/>
              <a:t>*Source: AAFP Career Benchmark Dashboard</a:t>
            </a:r>
          </a:p>
        </p:txBody>
      </p:sp>
    </p:spTree>
    <p:extLst>
      <p:ext uri="{BB962C8B-B14F-4D97-AF65-F5344CB8AC3E}">
        <p14:creationId xmlns:p14="http://schemas.microsoft.com/office/powerpoint/2010/main" val="104599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BDA3-D679-9238-45E7-520BB10B247D}"/>
              </a:ext>
            </a:extLst>
          </p:cNvPr>
          <p:cNvSpPr>
            <a:spLocks noGrp="1"/>
          </p:cNvSpPr>
          <p:nvPr>
            <p:ph type="title"/>
          </p:nvPr>
        </p:nvSpPr>
        <p:spPr/>
        <p:txBody>
          <a:bodyPr/>
          <a:lstStyle/>
          <a:p>
            <a:r>
              <a:rPr lang="en-US" b="1" dirty="0"/>
              <a:t>5</a:t>
            </a:r>
            <a:r>
              <a:rPr lang="en-US" dirty="0"/>
              <a:t>…Build a Balanced Life</a:t>
            </a:r>
          </a:p>
        </p:txBody>
      </p:sp>
      <p:sp>
        <p:nvSpPr>
          <p:cNvPr id="3" name="Content Placeholder 2">
            <a:extLst>
              <a:ext uri="{FF2B5EF4-FFF2-40B4-BE49-F238E27FC236}">
                <a16:creationId xmlns:a16="http://schemas.microsoft.com/office/drawing/2014/main" id="{929130F1-B614-9DCB-4297-EEBA5CF6074A}"/>
              </a:ext>
            </a:extLst>
          </p:cNvPr>
          <p:cNvSpPr>
            <a:spLocks noGrp="1"/>
          </p:cNvSpPr>
          <p:nvPr>
            <p:ph sz="quarter" idx="10"/>
          </p:nvPr>
        </p:nvSpPr>
        <p:spPr>
          <a:xfrm>
            <a:off x="838200" y="1690577"/>
            <a:ext cx="10515600" cy="4780073"/>
          </a:xfrm>
        </p:spPr>
        <p:txBody>
          <a:bodyPr/>
          <a:lstStyle/>
          <a:p>
            <a:pPr marL="0" indent="0">
              <a:buNone/>
            </a:pPr>
            <a:r>
              <a:rPr lang="en-US" dirty="0"/>
              <a:t>Family physicians have more control over when and where they practice than many other specialists. You can build a career that </a:t>
            </a:r>
            <a:r>
              <a:rPr lang="en-US" b="1" dirty="0"/>
              <a:t>gives you the time you want </a:t>
            </a:r>
            <a:r>
              <a:rPr lang="en-US" dirty="0"/>
              <a:t>for hobbies, family and everything else that adds up to a well-rounded, fulfilling life. </a:t>
            </a:r>
          </a:p>
        </p:txBody>
      </p:sp>
      <p:sp>
        <p:nvSpPr>
          <p:cNvPr id="5" name="Rectangle 4">
            <a:extLst>
              <a:ext uri="{FF2B5EF4-FFF2-40B4-BE49-F238E27FC236}">
                <a16:creationId xmlns:a16="http://schemas.microsoft.com/office/drawing/2014/main" id="{DFDFF695-64F7-021E-E423-D2425AB49E4F}"/>
              </a:ext>
            </a:extLst>
          </p:cNvPr>
          <p:cNvSpPr/>
          <p:nvPr/>
        </p:nvSpPr>
        <p:spPr>
          <a:xfrm>
            <a:off x="985386" y="3576173"/>
            <a:ext cx="2377440" cy="2560320"/>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Arial"/>
                <a:ea typeface="+mn-ea"/>
                <a:cs typeface="+mn-cs"/>
              </a:rPr>
              <a:t>79% </a:t>
            </a:r>
            <a:r>
              <a:rPr kumimoji="0" lang="en-US" sz="2000" b="0" i="0" u="none" strike="noStrike" kern="1200" cap="none" spc="0" normalizeH="0" baseline="0" noProof="0" dirty="0">
                <a:ln>
                  <a:noFill/>
                </a:ln>
                <a:solidFill>
                  <a:srgbClr val="44546A"/>
                </a:solidFill>
                <a:effectLst/>
                <a:uLnTx/>
                <a:uFillTx/>
                <a:latin typeface="Arial"/>
                <a:ea typeface="+mn-ea"/>
                <a:cs typeface="+mn-cs"/>
              </a:rPr>
              <a:t>of AAFP members reported being </a:t>
            </a:r>
            <a:r>
              <a:rPr kumimoji="0" lang="en-US" sz="2000" b="1" i="0" u="none" strike="noStrike" kern="1200" cap="none" spc="0" normalizeH="0" baseline="0" noProof="0" dirty="0">
                <a:ln>
                  <a:noFill/>
                </a:ln>
                <a:solidFill>
                  <a:srgbClr val="44546A"/>
                </a:solidFill>
                <a:effectLst/>
                <a:uLnTx/>
                <a:uFillTx/>
                <a:latin typeface="Arial"/>
                <a:ea typeface="+mn-ea"/>
                <a:cs typeface="+mn-cs"/>
              </a:rPr>
              <a:t>satisfied</a:t>
            </a:r>
            <a:r>
              <a:rPr kumimoji="0" lang="en-US" sz="2000" b="0" i="0" u="none" strike="noStrike" kern="1200" cap="none" spc="0" normalizeH="0" baseline="0" noProof="0" dirty="0">
                <a:ln>
                  <a:noFill/>
                </a:ln>
                <a:solidFill>
                  <a:srgbClr val="44546A"/>
                </a:solidFill>
                <a:effectLst/>
                <a:uLnTx/>
                <a:uFillTx/>
                <a:latin typeface="Arial"/>
                <a:ea typeface="+mn-ea"/>
                <a:cs typeface="+mn-cs"/>
              </a:rPr>
              <a:t> or </a:t>
            </a:r>
            <a:r>
              <a:rPr kumimoji="0" lang="en-US" sz="2000" b="1" i="0" u="none" strike="noStrike" kern="1200" cap="none" spc="0" normalizeH="0" baseline="0" noProof="0" dirty="0">
                <a:ln>
                  <a:noFill/>
                </a:ln>
                <a:solidFill>
                  <a:srgbClr val="44546A"/>
                </a:solidFill>
                <a:effectLst/>
                <a:uLnTx/>
                <a:uFillTx/>
                <a:latin typeface="Arial"/>
                <a:ea typeface="+mn-ea"/>
                <a:cs typeface="+mn-cs"/>
              </a:rPr>
              <a:t>very satisfied </a:t>
            </a:r>
            <a:r>
              <a:rPr kumimoji="0" lang="en-US" sz="2000" b="0" i="0" u="none" strike="noStrike" kern="1200" cap="none" spc="0" normalizeH="0" baseline="0" noProof="0" dirty="0">
                <a:ln>
                  <a:noFill/>
                </a:ln>
                <a:solidFill>
                  <a:srgbClr val="44546A"/>
                </a:solidFill>
                <a:effectLst/>
                <a:uLnTx/>
                <a:uFillTx/>
                <a:latin typeface="Arial"/>
                <a:ea typeface="+mn-ea"/>
                <a:cs typeface="+mn-cs"/>
              </a:rPr>
              <a:t>with their careers.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Arial"/>
                <a:ea typeface="+mn-ea"/>
                <a:cs typeface="+mn-cs"/>
              </a:rPr>
              <a:t>(2021)</a:t>
            </a:r>
            <a:endParaRPr kumimoji="0" lang="en-US" sz="2000" b="0" i="1" u="none" strike="noStrike" kern="1200" cap="none" spc="0" normalizeH="0" baseline="0" noProof="0" dirty="0">
              <a:ln>
                <a:noFill/>
              </a:ln>
              <a:solidFill>
                <a:srgbClr val="44546A"/>
              </a:solidFill>
              <a:effectLst/>
              <a:uLnTx/>
              <a:uFillTx/>
              <a:latin typeface="Arial"/>
              <a:ea typeface="+mn-ea"/>
              <a:cs typeface="+mn-cs"/>
            </a:endParaRPr>
          </a:p>
        </p:txBody>
      </p:sp>
      <p:sp>
        <p:nvSpPr>
          <p:cNvPr id="6" name="Rectangle 5">
            <a:extLst>
              <a:ext uri="{FF2B5EF4-FFF2-40B4-BE49-F238E27FC236}">
                <a16:creationId xmlns:a16="http://schemas.microsoft.com/office/drawing/2014/main" id="{6D5E8087-8D1B-3844-F957-BC107AE644F5}"/>
              </a:ext>
            </a:extLst>
          </p:cNvPr>
          <p:cNvSpPr/>
          <p:nvPr/>
        </p:nvSpPr>
        <p:spPr>
          <a:xfrm>
            <a:off x="3647940" y="3576173"/>
            <a:ext cx="2377440" cy="2560320"/>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Arial"/>
                <a:ea typeface="+mn-ea"/>
                <a:cs typeface="+mn-cs"/>
              </a:rPr>
              <a:t>Use your skills: broad scope of practice is associated with </a:t>
            </a:r>
            <a:r>
              <a:rPr kumimoji="0" lang="en-US" sz="2000" b="1" i="0" u="none" strike="noStrike" kern="1200" cap="none" spc="0" normalizeH="0" baseline="0" noProof="0" dirty="0">
                <a:ln>
                  <a:noFill/>
                </a:ln>
                <a:solidFill>
                  <a:srgbClr val="44546A"/>
                </a:solidFill>
                <a:effectLst/>
                <a:uLnTx/>
                <a:uFillTx/>
                <a:latin typeface="Arial"/>
                <a:ea typeface="+mn-ea"/>
                <a:cs typeface="+mn-cs"/>
              </a:rPr>
              <a:t>lower levels of burnout</a:t>
            </a:r>
            <a:r>
              <a:rPr kumimoji="0" lang="en-US" sz="2000" b="0" i="0" u="none" strike="noStrike" kern="1200" cap="none" spc="0" normalizeH="0" baseline="0" noProof="0" dirty="0">
                <a:ln>
                  <a:noFill/>
                </a:ln>
                <a:solidFill>
                  <a:srgbClr val="44546A"/>
                </a:solidFill>
                <a:effectLst/>
                <a:uLnTx/>
                <a:uFillTx/>
                <a:latin typeface="Arial"/>
                <a:ea typeface="+mn-ea"/>
                <a:cs typeface="+mn-cs"/>
              </a:rPr>
              <a:t>.</a:t>
            </a:r>
          </a:p>
        </p:txBody>
      </p:sp>
      <p:sp>
        <p:nvSpPr>
          <p:cNvPr id="7" name="Rectangle 6">
            <a:extLst>
              <a:ext uri="{FF2B5EF4-FFF2-40B4-BE49-F238E27FC236}">
                <a16:creationId xmlns:a16="http://schemas.microsoft.com/office/drawing/2014/main" id="{B6C67804-A952-15B7-24D4-9863DE6EB7BF}"/>
              </a:ext>
            </a:extLst>
          </p:cNvPr>
          <p:cNvSpPr/>
          <p:nvPr/>
        </p:nvSpPr>
        <p:spPr>
          <a:xfrm>
            <a:off x="6310494" y="3576173"/>
            <a:ext cx="2377440" cy="2560320"/>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Arial"/>
                <a:ea typeface="+mn-ea"/>
                <a:cs typeface="+mn-cs"/>
              </a:rPr>
              <a:t>Family physicians have </a:t>
            </a:r>
            <a:r>
              <a:rPr kumimoji="0" lang="en-US" sz="2000" b="1" i="0" u="none" strike="noStrike" kern="1200" cap="none" spc="0" normalizeH="0" baseline="0" noProof="0" dirty="0">
                <a:ln>
                  <a:noFill/>
                </a:ln>
                <a:solidFill>
                  <a:srgbClr val="44546A"/>
                </a:solidFill>
                <a:effectLst/>
                <a:uLnTx/>
                <a:uFillTx/>
                <a:latin typeface="Arial"/>
                <a:ea typeface="+mn-ea"/>
                <a:cs typeface="+mn-cs"/>
              </a:rPr>
              <a:t>long-term career flexibility </a:t>
            </a:r>
            <a:r>
              <a:rPr kumimoji="0" lang="en-US" sz="2000" b="0" i="0" u="none" strike="noStrike" kern="1200" cap="none" spc="0" normalizeH="0" baseline="0" noProof="0" dirty="0">
                <a:ln>
                  <a:noFill/>
                </a:ln>
                <a:solidFill>
                  <a:srgbClr val="44546A"/>
                </a:solidFill>
                <a:effectLst/>
                <a:uLnTx/>
                <a:uFillTx/>
                <a:latin typeface="Arial"/>
                <a:ea typeface="+mn-ea"/>
                <a:cs typeface="+mn-cs"/>
              </a:rPr>
              <a:t>because of training scope and high  recruitment demand. </a:t>
            </a:r>
          </a:p>
        </p:txBody>
      </p:sp>
      <p:sp>
        <p:nvSpPr>
          <p:cNvPr id="8" name="Rectangle 7">
            <a:extLst>
              <a:ext uri="{FF2B5EF4-FFF2-40B4-BE49-F238E27FC236}">
                <a16:creationId xmlns:a16="http://schemas.microsoft.com/office/drawing/2014/main" id="{DABE9B01-FAED-BFBA-1BF5-92A431193FDC}"/>
              </a:ext>
            </a:extLst>
          </p:cNvPr>
          <p:cNvSpPr/>
          <p:nvPr/>
        </p:nvSpPr>
        <p:spPr>
          <a:xfrm>
            <a:off x="8973047" y="3576173"/>
            <a:ext cx="2377440" cy="2560320"/>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Arial"/>
                <a:ea typeface="+mn-ea"/>
                <a:cs typeface="+mn-cs"/>
              </a:rPr>
              <a:t>Practice model plays a role in well-being. In primary care there are </a:t>
            </a:r>
            <a:r>
              <a:rPr kumimoji="0" lang="en-US" sz="2000" b="1" i="0" u="none" strike="noStrike" kern="1200" cap="none" spc="0" normalizeH="0" baseline="0" noProof="0" dirty="0">
                <a:ln>
                  <a:noFill/>
                </a:ln>
                <a:solidFill>
                  <a:srgbClr val="44546A"/>
                </a:solidFill>
                <a:effectLst/>
                <a:uLnTx/>
                <a:uFillTx/>
                <a:latin typeface="Arial"/>
                <a:ea typeface="+mn-ea"/>
                <a:cs typeface="+mn-cs"/>
              </a:rPr>
              <a:t>many clinic styles to choose from</a:t>
            </a:r>
            <a:r>
              <a:rPr kumimoji="0" lang="en-US" sz="2000" b="0" i="0" u="none" strike="noStrike" kern="1200" cap="none" spc="0" normalizeH="0" baseline="0" noProof="0" dirty="0">
                <a:ln>
                  <a:noFill/>
                </a:ln>
                <a:solidFill>
                  <a:srgbClr val="44546A"/>
                </a:solidFill>
                <a:effectLst/>
                <a:uLnTx/>
                <a:uFillTx/>
                <a:latin typeface="Arial"/>
                <a:ea typeface="+mn-ea"/>
                <a:cs typeface="+mn-cs"/>
              </a:rPr>
              <a:t>.</a:t>
            </a:r>
          </a:p>
        </p:txBody>
      </p:sp>
    </p:spTree>
    <p:extLst>
      <p:ext uri="{BB962C8B-B14F-4D97-AF65-F5344CB8AC3E}">
        <p14:creationId xmlns:p14="http://schemas.microsoft.com/office/powerpoint/2010/main" val="335153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EB65-B10F-E6AF-1CC0-22F30BB55372}"/>
              </a:ext>
            </a:extLst>
          </p:cNvPr>
          <p:cNvSpPr>
            <a:spLocks noGrp="1"/>
          </p:cNvSpPr>
          <p:nvPr>
            <p:ph type="title"/>
          </p:nvPr>
        </p:nvSpPr>
        <p:spPr/>
        <p:txBody>
          <a:bodyPr/>
          <a:lstStyle/>
          <a:p>
            <a:r>
              <a:rPr lang="en-US" b="1" dirty="0"/>
              <a:t>6</a:t>
            </a:r>
            <a:r>
              <a:rPr lang="en-US" dirty="0"/>
              <a:t>…Do Something About Social Determinants of Health</a:t>
            </a:r>
          </a:p>
        </p:txBody>
      </p:sp>
      <p:sp>
        <p:nvSpPr>
          <p:cNvPr id="3" name="Content Placeholder 2">
            <a:extLst>
              <a:ext uri="{FF2B5EF4-FFF2-40B4-BE49-F238E27FC236}">
                <a16:creationId xmlns:a16="http://schemas.microsoft.com/office/drawing/2014/main" id="{56E5991D-8A82-3DAC-C030-016BD923CCA2}"/>
              </a:ext>
            </a:extLst>
          </p:cNvPr>
          <p:cNvSpPr>
            <a:spLocks noGrp="1"/>
          </p:cNvSpPr>
          <p:nvPr>
            <p:ph sz="quarter" idx="10"/>
          </p:nvPr>
        </p:nvSpPr>
        <p:spPr>
          <a:xfrm>
            <a:off x="838200" y="2381207"/>
            <a:ext cx="5343430" cy="4089443"/>
          </a:xfrm>
        </p:spPr>
        <p:txBody>
          <a:bodyPr/>
          <a:lstStyle/>
          <a:p>
            <a:pPr marL="0" indent="0">
              <a:buNone/>
            </a:pPr>
            <a:r>
              <a:rPr lang="en-US" dirty="0"/>
              <a:t>Family medicine recognizes the impact of social factors, such as income, education, and access to resources, on health outcomes. You can advocate for equitable access to care for and address disparities within your community. </a:t>
            </a:r>
          </a:p>
        </p:txBody>
      </p:sp>
      <p:pic>
        <p:nvPicPr>
          <p:cNvPr id="1028" name="Picture 4" descr="Christen Johnson, MD, MPH (@ChrissyJMD) / X">
            <a:extLst>
              <a:ext uri="{FF2B5EF4-FFF2-40B4-BE49-F238E27FC236}">
                <a16:creationId xmlns:a16="http://schemas.microsoft.com/office/drawing/2014/main" id="{BB1DB983-5F42-B85E-6F5C-3CE4321BCA6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5945" y="5057980"/>
            <a:ext cx="1814267" cy="181426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679B32BD-2791-B918-F1BC-72800F5E38ED}"/>
              </a:ext>
            </a:extLst>
          </p:cNvPr>
          <p:cNvGrpSpPr/>
          <p:nvPr/>
        </p:nvGrpSpPr>
        <p:grpSpPr>
          <a:xfrm>
            <a:off x="6358839" y="2381207"/>
            <a:ext cx="4848640" cy="3143297"/>
            <a:chOff x="6505160" y="2381207"/>
            <a:chExt cx="4848640" cy="3143297"/>
          </a:xfrm>
        </p:grpSpPr>
        <p:grpSp>
          <p:nvGrpSpPr>
            <p:cNvPr id="11" name="Group 10">
              <a:extLst>
                <a:ext uri="{FF2B5EF4-FFF2-40B4-BE49-F238E27FC236}">
                  <a16:creationId xmlns:a16="http://schemas.microsoft.com/office/drawing/2014/main" id="{6F661666-DD31-4805-86C5-2C028827A9FC}"/>
                </a:ext>
              </a:extLst>
            </p:cNvPr>
            <p:cNvGrpSpPr/>
            <p:nvPr/>
          </p:nvGrpSpPr>
          <p:grpSpPr>
            <a:xfrm>
              <a:off x="6505160" y="2381207"/>
              <a:ext cx="4848640" cy="3067093"/>
              <a:chOff x="5860773" y="3617843"/>
              <a:chExt cx="5897218" cy="2081726"/>
            </a:xfrm>
          </p:grpSpPr>
          <p:sp>
            <p:nvSpPr>
              <p:cNvPr id="7" name="Speech Bubble: Rectangle with Corners Rounded 6">
                <a:extLst>
                  <a:ext uri="{FF2B5EF4-FFF2-40B4-BE49-F238E27FC236}">
                    <a16:creationId xmlns:a16="http://schemas.microsoft.com/office/drawing/2014/main" id="{2253F64F-991C-92E0-08D2-C33536F1D638}"/>
                  </a:ext>
                </a:extLst>
              </p:cNvPr>
              <p:cNvSpPr/>
              <p:nvPr/>
            </p:nvSpPr>
            <p:spPr>
              <a:xfrm flipH="1">
                <a:off x="5860773" y="3617843"/>
                <a:ext cx="5897218" cy="2081726"/>
              </a:xfrm>
              <a:prstGeom prst="wedgeRoundRectCallout">
                <a:avLst>
                  <a:gd name="adj1" fmla="val -38896"/>
                  <a:gd name="adj2" fmla="val 65558"/>
                  <a:gd name="adj3" fmla="val 1666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A4FBEF-375F-E557-AF24-49604F311695}"/>
                  </a:ext>
                </a:extLst>
              </p:cNvPr>
              <p:cNvSpPr txBox="1"/>
              <p:nvPr/>
            </p:nvSpPr>
            <p:spPr>
              <a:xfrm>
                <a:off x="6298849" y="3829316"/>
                <a:ext cx="5065645" cy="1543749"/>
              </a:xfrm>
              <a:prstGeom prst="rect">
                <a:avLst/>
              </a:prstGeom>
              <a:noFill/>
            </p:spPr>
            <p:txBody>
              <a:bodyPr wrap="square">
                <a:spAutoFit/>
              </a:bodyPr>
              <a:lstStyle/>
              <a:p>
                <a:pPr marL="0" lvl="0" indent="0" defTabSz="889000">
                  <a:lnSpc>
                    <a:spcPct val="90000"/>
                  </a:lnSpc>
                  <a:spcBef>
                    <a:spcPct val="0"/>
                  </a:spcBef>
                  <a:buNone/>
                </a:pPr>
                <a:r>
                  <a:rPr lang="en-US" sz="2000" kern="1200" dirty="0"/>
                  <a:t>I make a difference for people and their families every day. They let me know when they find barriers so that I can help them. </a:t>
                </a:r>
                <a:endParaRPr lang="en-US" sz="2000" dirty="0"/>
              </a:p>
              <a:p>
                <a:pPr marL="0" lvl="0" indent="0" defTabSz="889000">
                  <a:lnSpc>
                    <a:spcPct val="90000"/>
                  </a:lnSpc>
                  <a:spcBef>
                    <a:spcPts val="600"/>
                  </a:spcBef>
                  <a:buNone/>
                </a:pPr>
                <a:r>
                  <a:rPr lang="en-US" sz="2400" b="1" kern="1200" dirty="0"/>
                  <a:t>Not every profession gets an opportunity to connect like this! </a:t>
                </a:r>
              </a:p>
            </p:txBody>
          </p:sp>
        </p:grpSp>
        <p:sp>
          <p:nvSpPr>
            <p:cNvPr id="17" name="TextBox 16">
              <a:extLst>
                <a:ext uri="{FF2B5EF4-FFF2-40B4-BE49-F238E27FC236}">
                  <a16:creationId xmlns:a16="http://schemas.microsoft.com/office/drawing/2014/main" id="{368ADCD6-3C52-83CA-EF7E-06F6DE4A1A3E}"/>
                </a:ext>
              </a:extLst>
            </p:cNvPr>
            <p:cNvSpPr txBox="1"/>
            <p:nvPr/>
          </p:nvSpPr>
          <p:spPr>
            <a:xfrm>
              <a:off x="8127062" y="4939729"/>
              <a:ext cx="2903208" cy="584775"/>
            </a:xfrm>
            <a:prstGeom prst="rect">
              <a:avLst/>
            </a:prstGeom>
            <a:noFill/>
          </p:spPr>
          <p:txBody>
            <a:bodyPr wrap="square">
              <a:spAutoFit/>
            </a:bodyPr>
            <a:lstStyle/>
            <a:p>
              <a:r>
                <a:rPr lang="en-US" sz="1600" dirty="0"/>
                <a:t>-Christen Johnson, MD, MPH</a:t>
              </a:r>
            </a:p>
          </p:txBody>
        </p:sp>
      </p:grpSp>
    </p:spTree>
    <p:extLst>
      <p:ext uri="{BB962C8B-B14F-4D97-AF65-F5344CB8AC3E}">
        <p14:creationId xmlns:p14="http://schemas.microsoft.com/office/powerpoint/2010/main" val="309692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324B-218B-7F8C-B48D-E5BF64E12BEC}"/>
              </a:ext>
            </a:extLst>
          </p:cNvPr>
          <p:cNvSpPr>
            <a:spLocks noGrp="1"/>
          </p:cNvSpPr>
          <p:nvPr>
            <p:ph type="title"/>
          </p:nvPr>
        </p:nvSpPr>
        <p:spPr/>
        <p:txBody>
          <a:bodyPr/>
          <a:lstStyle/>
          <a:p>
            <a:r>
              <a:rPr lang="en-US" b="1" dirty="0"/>
              <a:t>7</a:t>
            </a:r>
            <a:r>
              <a:rPr lang="en-US" dirty="0"/>
              <a:t>…Be a Lifelong Learner</a:t>
            </a:r>
          </a:p>
        </p:txBody>
      </p:sp>
      <p:sp>
        <p:nvSpPr>
          <p:cNvPr id="3" name="Content Placeholder 2">
            <a:extLst>
              <a:ext uri="{FF2B5EF4-FFF2-40B4-BE49-F238E27FC236}">
                <a16:creationId xmlns:a16="http://schemas.microsoft.com/office/drawing/2014/main" id="{6454B911-2D49-971E-49E4-FE17BA7B1DD7}"/>
              </a:ext>
            </a:extLst>
          </p:cNvPr>
          <p:cNvSpPr>
            <a:spLocks noGrp="1"/>
          </p:cNvSpPr>
          <p:nvPr>
            <p:ph sz="quarter" idx="10"/>
          </p:nvPr>
        </p:nvSpPr>
        <p:spPr/>
        <p:txBody>
          <a:bodyPr/>
          <a:lstStyle/>
          <a:p>
            <a:pPr marL="0" indent="0">
              <a:buNone/>
            </a:pPr>
            <a:r>
              <a:rPr lang="en-US" dirty="0"/>
              <a:t>The wide variety of medical conditions family physicians handle fuels continuous learning, growth and professional development. You can look forward to</a:t>
            </a:r>
            <a:r>
              <a:rPr lang="en-US" b="1" dirty="0"/>
              <a:t> being energized </a:t>
            </a:r>
            <a:r>
              <a:rPr lang="en-US" dirty="0"/>
              <a:t>by treating patients’ complex needs in the context of their families and communities.</a:t>
            </a:r>
          </a:p>
        </p:txBody>
      </p:sp>
      <p:pic>
        <p:nvPicPr>
          <p:cNvPr id="5" name="Graphic 4">
            <a:extLst>
              <a:ext uri="{FF2B5EF4-FFF2-40B4-BE49-F238E27FC236}">
                <a16:creationId xmlns:a16="http://schemas.microsoft.com/office/drawing/2014/main" id="{9751F634-DEE8-4F32-C297-05ECCED6EC7D}"/>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412550" y="4200340"/>
            <a:ext cx="1704881" cy="1607487"/>
          </a:xfrm>
          <a:prstGeom prst="rect">
            <a:avLst/>
          </a:prstGeom>
        </p:spPr>
      </p:pic>
    </p:spTree>
    <p:extLst>
      <p:ext uri="{BB962C8B-B14F-4D97-AF65-F5344CB8AC3E}">
        <p14:creationId xmlns:p14="http://schemas.microsoft.com/office/powerpoint/2010/main" val="93629779"/>
      </p:ext>
    </p:extLst>
  </p:cSld>
  <p:clrMapOvr>
    <a:masterClrMapping/>
  </p:clrMapOvr>
</p:sld>
</file>

<file path=ppt/theme/theme1.xml><?xml version="1.0" encoding="utf-8"?>
<a:theme xmlns:a="http://schemas.openxmlformats.org/drawingml/2006/main" name="Office Theme">
  <a:themeElements>
    <a:clrScheme name="AAFP">
      <a:dk1>
        <a:srgbClr val="282828"/>
      </a:dk1>
      <a:lt1>
        <a:sysClr val="window" lastClr="FFFFFF"/>
      </a:lt1>
      <a:dk2>
        <a:srgbClr val="44546A"/>
      </a:dk2>
      <a:lt2>
        <a:srgbClr val="E7E6E6"/>
      </a:lt2>
      <a:accent1>
        <a:srgbClr val="0F3759"/>
      </a:accent1>
      <a:accent2>
        <a:srgbClr val="EA6725"/>
      </a:accent2>
      <a:accent3>
        <a:srgbClr val="00B2CA"/>
      </a:accent3>
      <a:accent4>
        <a:srgbClr val="78C691"/>
      </a:accent4>
      <a:accent5>
        <a:srgbClr val="F2EB37"/>
      </a:accent5>
      <a:accent6>
        <a:srgbClr val="E1D89F"/>
      </a:accent6>
      <a:hlink>
        <a:srgbClr val="007A8A"/>
      </a:hlink>
      <a:folHlink>
        <a:srgbClr val="954F72"/>
      </a:folHlink>
    </a:clrScheme>
    <a:fontScheme name="AAFP">
      <a:majorFont>
        <a:latin typeface="Work Sans Light"/>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lgn="l">
          <a:defRPr sz="4800" dirty="0">
            <a:solidFill>
              <a:srgbClr val="0F3759"/>
            </a:solidFill>
            <a:latin typeface="Work Sans Light" pitchFamily="2" charset="77"/>
          </a:defRPr>
        </a:defPPr>
      </a:lstStyle>
    </a:txDef>
  </a:objectDefaults>
  <a:extraClrSchemeLst/>
  <a:extLst>
    <a:ext uri="{05A4C25C-085E-4340-85A3-A5531E510DB2}">
      <thm15:themeFamily xmlns:thm15="http://schemas.microsoft.com/office/thememl/2012/main" name="28842_afp_presentation_template" id="{17EE91B8-9704-2340-B51E-D3ECD3875437}" vid="{08AE3D2C-1FD2-3C46-AE51-EF3DE2BDF4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plete xmlns="a63e132e-54e4-4b66-bf0f-53bd30cdcfb3">Upcoming</Complete>
    <TaxCatchAll xmlns="4082bab1-bbbc-421e-8671-9e51b566f0b7" xsi:nil="true"/>
    <lcf76f155ced4ddcb4097134ff3c332f xmlns="a63e132e-54e4-4b66-bf0f-53bd30cdcfb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8A709BA559C4DB242991C0C7928C2" ma:contentTypeVersion="19" ma:contentTypeDescription="Create a new document." ma:contentTypeScope="" ma:versionID="89663f56f0ce7e091c138d0d8243a026">
  <xsd:schema xmlns:xsd="http://www.w3.org/2001/XMLSchema" xmlns:xs="http://www.w3.org/2001/XMLSchema" xmlns:p="http://schemas.microsoft.com/office/2006/metadata/properties" xmlns:ns2="a63e132e-54e4-4b66-bf0f-53bd30cdcfb3" xmlns:ns3="4082bab1-bbbc-421e-8671-9e51b566f0b7" targetNamespace="http://schemas.microsoft.com/office/2006/metadata/properties" ma:root="true" ma:fieldsID="919fb8c9dead47008ede142e72fcdbe6" ns2:_="" ns3:_="">
    <xsd:import namespace="a63e132e-54e4-4b66-bf0f-53bd30cdcfb3"/>
    <xsd:import namespace="4082bab1-bbbc-421e-8671-9e51b566f0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Location" minOccurs="0"/>
                <xsd:element ref="ns2:MediaServiceSearchProperties" minOccurs="0"/>
                <xsd:element ref="ns2:Comp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e132e-54e4-4b66-bf0f-53bd30cdcf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157a136-43c5-4c94-a19c-50cb202ee4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omplete" ma:index="25" nillable="true" ma:displayName="Complete" ma:default="Upcoming" ma:format="Dropdown" ma:internalName="Complete">
      <xsd:simpleType>
        <xsd:restriction base="dms:Choice">
          <xsd:enumeration value="Complete"/>
          <xsd:enumeration value="Upcoming"/>
        </xsd:restriction>
      </xsd:simpleType>
    </xsd:element>
  </xsd:schema>
  <xsd:schema xmlns:xsd="http://www.w3.org/2001/XMLSchema" xmlns:xs="http://www.w3.org/2001/XMLSchema" xmlns:dms="http://schemas.microsoft.com/office/2006/documentManagement/types" xmlns:pc="http://schemas.microsoft.com/office/infopath/2007/PartnerControls" targetNamespace="4082bab1-bbbc-421e-8671-9e51b566f0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cee1a63-c39f-4e59-96ee-633e74782873}" ma:internalName="TaxCatchAll" ma:showField="CatchAllData" ma:web="4082bab1-bbbc-421e-8671-9e51b566f0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DF6F2F-5E64-4C43-ADAF-551A973ABAA5}">
  <ds:schemaRefs>
    <ds:schemaRef ds:uri="http://schemas.microsoft.com/sharepoint/v3/contenttype/forms"/>
  </ds:schemaRefs>
</ds:datastoreItem>
</file>

<file path=customXml/itemProps2.xml><?xml version="1.0" encoding="utf-8"?>
<ds:datastoreItem xmlns:ds="http://schemas.openxmlformats.org/officeDocument/2006/customXml" ds:itemID="{AFAECA34-72DD-4927-B586-B6046E1E7503}">
  <ds:schemaRefs>
    <ds:schemaRef ds:uri="http://schemas.microsoft.com/office/2006/documentManagement/types"/>
    <ds:schemaRef ds:uri="http://purl.org/dc/dcmitype/"/>
    <ds:schemaRef ds:uri="a63e132e-54e4-4b66-bf0f-53bd30cdcfb3"/>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4082bab1-bbbc-421e-8671-9e51b566f0b7"/>
    <ds:schemaRef ds:uri="http://www.w3.org/XML/1998/namespace"/>
  </ds:schemaRefs>
</ds:datastoreItem>
</file>

<file path=customXml/itemProps3.xml><?xml version="1.0" encoding="utf-8"?>
<ds:datastoreItem xmlns:ds="http://schemas.openxmlformats.org/officeDocument/2006/customXml" ds:itemID="{BEEDE039-39DE-4972-B08F-7D843AABA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e132e-54e4-4b66-bf0f-53bd30cdcfb3"/>
    <ds:schemaRef ds:uri="4082bab1-bbbc-421e-8671-9e51b566f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837</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Work Sans Light</vt:lpstr>
      <vt:lpstr>Arial</vt:lpstr>
      <vt:lpstr>Aptos</vt:lpstr>
      <vt:lpstr>Museo Sans 300</vt:lpstr>
      <vt:lpstr>Work Sans Black</vt:lpstr>
      <vt:lpstr>Office Theme</vt:lpstr>
      <vt:lpstr>PowerPoint Presentation</vt:lpstr>
      <vt:lpstr>Family Medicine.</vt:lpstr>
      <vt:lpstr>1…Provide Comprehensive Care to Patients You Know Well</vt:lpstr>
      <vt:lpstr>2…Build a Practice That Reflects Who You Are</vt:lpstr>
      <vt:lpstr>3…Deliver Health Care, Not Sick Care</vt:lpstr>
      <vt:lpstr>4…Enjoy a Stable Career</vt:lpstr>
      <vt:lpstr>5…Build a Balanced Life</vt:lpstr>
      <vt:lpstr>6…Do Something About Social Determinants of Health</vt:lpstr>
      <vt:lpstr>7…Be a Lifelong Learner</vt:lpstr>
      <vt:lpstr>8…Gain a Supportive Community</vt:lpstr>
      <vt:lpstr>9…Help Others and Fill Your Cup</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2025-01-29T17:02:18Z</dcterms:created>
  <dcterms:modified xsi:type="dcterms:W3CDTF">2025-01-29T18:29:23Z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0x0101002498A709BA559C4DB242991C0C7928C2</vt:lpwstr>
  </property>
  <property fmtid="{D5CDD505-2E9C-101B-9397-08002B2CF9AE}" pid="3" name="MediaServiceImageTags">
    <vt:lpwstr/>
  </property>
</Properties>
</file>